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0" r:id="rId11"/>
    <p:sldId id="270" r:id="rId12"/>
    <p:sldId id="271" r:id="rId13"/>
    <p:sldId id="261" r:id="rId14"/>
    <p:sldId id="269" r:id="rId15"/>
    <p:sldId id="262" r:id="rId16"/>
    <p:sldId id="263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lovari.yandex.ru/dict/lanzov/article/lan/lan%E2%80%910007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A1%D0%A1%D0%A0" TargetMode="External"/><Relationship Id="rId2" Type="http://schemas.openxmlformats.org/officeDocument/2006/relationships/hyperlink" Target="https://ru.wikipedia.org/wiki/%D0%94%D0%B5-%D1%8E%D1%80%D0%B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slovari.yandex.ru/dict/lanzov/article/lan/lan%E2%80%910007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ibliotekar.ru/encW/100/89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rushist.com/index.php/jewry/4365-sozdanie-izrailya-kratk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768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Холодная война и конфликт на ближнем востоке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019800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история 11 класс </a:t>
            </a:r>
            <a:endParaRPr lang="ru-RU" dirty="0"/>
          </a:p>
        </p:txBody>
      </p:sp>
      <p:pic>
        <p:nvPicPr>
          <p:cNvPr id="1028" name="Picture 4" descr="C:\Users\Семен\Desktop\TASS_11528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76200"/>
            <a:ext cx="3276600" cy="4368800"/>
          </a:xfrm>
          <a:prstGeom prst="rect">
            <a:avLst/>
          </a:prstGeom>
          <a:noFill/>
        </p:spPr>
      </p:pic>
      <p:pic>
        <p:nvPicPr>
          <p:cNvPr id="1029" name="Picture 5" descr="C:\Users\Семен\Desktop\АРАБО-ИЗРАИЛЬ ВОЙНЫ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40" y="0"/>
            <a:ext cx="552856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dirty="0" err="1" smtClean="0"/>
              <a:t>Арабо</a:t>
            </a:r>
            <a:r>
              <a:rPr lang="ru-RU" sz="4000" dirty="0" smtClean="0"/>
              <a:t> – израильские войны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6324600" cy="5715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 В первые месяцы 1949 года под эгидой ООН были проведены переговоры между всеми воюющими странами. </a:t>
            </a:r>
            <a:r>
              <a:rPr lang="ru-RU" sz="1800" b="1" i="1" dirty="0" smtClean="0"/>
              <a:t>20 июля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2"/>
              </a:rPr>
              <a:t>соглашение о перемирии было достигнуто между Израилем и Сирией</a:t>
            </a:r>
            <a:r>
              <a:rPr lang="ru-RU" sz="1800" dirty="0" smtClean="0"/>
              <a:t>. Соглашение о перемирии вступило в силу 17 июля в Иерусалиме, а во всей стране – 18 июля. В результате прибрежная полоса, Галилея и вся пустыня </a:t>
            </a:r>
            <a:r>
              <a:rPr lang="ru-RU" sz="1800" dirty="0" err="1" smtClean="0"/>
              <a:t>Негев</a:t>
            </a:r>
            <a:r>
              <a:rPr lang="ru-RU" sz="1800" dirty="0" smtClean="0"/>
              <a:t> отошли к Израилю; полоса Газы – к Египту. Территория Палестины к западу от реки Иордан, не занятая израильскими войсками, оказалась под контролем </a:t>
            </a:r>
            <a:r>
              <a:rPr lang="ru-RU" sz="1800" dirty="0" err="1" smtClean="0"/>
              <a:t>Трансиордании</a:t>
            </a:r>
            <a:r>
              <a:rPr lang="ru-RU" sz="1800" dirty="0" smtClean="0"/>
              <a:t>, которая, присоединив эту территорию к себе в апреле 1950 года, получила свое современное название — Иордания. </a:t>
            </a:r>
            <a:r>
              <a:rPr lang="ru-RU" sz="1800" b="1" dirty="0" smtClean="0"/>
              <a:t>Город Иерусалим поделили на две части: западная досталась Израилю, а восточная отошла Иордании. В восточной части оказался Старый город с Храмовой горой — святым местом трех мировых религий: христианства, ислама и иудаизма. </a:t>
            </a:r>
            <a:r>
              <a:rPr lang="ru-RU" sz="1800" b="1" u="sng" dirty="0" smtClean="0"/>
              <a:t>Палестинское арабское государство так и не было создано.</a:t>
            </a:r>
            <a:r>
              <a:rPr lang="ru-RU" sz="1800" b="1" dirty="0" smtClean="0"/>
              <a:t> Арабские государства продолжали считать себя находящимися в состоянии войны с Израилем; само существование Израиля рассматривалось ими как "агрессия". </a:t>
            </a:r>
            <a:r>
              <a:rPr lang="ru-RU" sz="1800" dirty="0" smtClean="0"/>
              <a:t>Это привело к эскалации конфликта</a:t>
            </a:r>
            <a:endParaRPr lang="ru-RU" sz="1800" dirty="0"/>
          </a:p>
        </p:txBody>
      </p:sp>
      <p:pic>
        <p:nvPicPr>
          <p:cNvPr id="20482" name="Picture 2" descr="C:\Users\Семен\Desktop\3499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762000"/>
            <a:ext cx="2286000" cy="3619500"/>
          </a:xfrm>
          <a:prstGeom prst="rect">
            <a:avLst/>
          </a:prstGeom>
          <a:noFill/>
        </p:spPr>
      </p:pic>
      <p:pic>
        <p:nvPicPr>
          <p:cNvPr id="20483" name="Picture 3" descr="C:\Users\Семен\Desktop\moshe-dayan-arabo-izrailskie-vojny-1956-1967-dnevnik-sinajskoj-kompanii-tanki-tammuz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581400"/>
            <a:ext cx="2017254" cy="306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b="1" dirty="0" smtClean="0"/>
              <a:t>Смена ориентиров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5486400" cy="579120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 в 1947-1949 годах СССР поддерживал Израиль против арабов. </a:t>
            </a:r>
            <a:r>
              <a:rPr lang="ru-RU" sz="2000" dirty="0" smtClean="0"/>
              <a:t>Молодому государству, атакованному арабскими соседями, потребовалось большое количество оружия. Первым государством, признавшим Израиль </a:t>
            </a:r>
            <a:r>
              <a:rPr lang="ru-RU" sz="2000" dirty="0" smtClean="0">
                <a:hlinkClick r:id="rId2" tooltip="Де-юре"/>
              </a:rPr>
              <a:t>де-юре</a:t>
            </a:r>
            <a:r>
              <a:rPr lang="ru-RU" sz="2000" dirty="0" smtClean="0"/>
              <a:t>, стал </a:t>
            </a:r>
            <a:r>
              <a:rPr lang="ru-RU" sz="2000" b="1" dirty="0" smtClean="0">
                <a:solidFill>
                  <a:srgbClr val="FF0000"/>
                </a:solidFill>
                <a:hlinkClick r:id="rId3" tooltip="СССР"/>
              </a:rPr>
              <a:t>СССР</a:t>
            </a:r>
            <a:r>
              <a:rPr lang="ru-RU" sz="2000" b="1" dirty="0" smtClean="0">
                <a:solidFill>
                  <a:srgbClr val="FF0000"/>
                </a:solidFill>
              </a:rPr>
              <a:t>,</a:t>
            </a:r>
            <a:r>
              <a:rPr lang="ru-RU" sz="2000" b="1" dirty="0" smtClean="0"/>
              <a:t> он же и </a:t>
            </a:r>
            <a:r>
              <a:rPr lang="ru-RU" sz="2000" b="1" u="sng" dirty="0" smtClean="0"/>
              <a:t>стал первым крупным поставщиком оружия в </a:t>
            </a:r>
            <a:r>
              <a:rPr lang="ru-RU" sz="2000" dirty="0" smtClean="0"/>
              <a:t>страну</a:t>
            </a:r>
            <a:r>
              <a:rPr lang="ru-RU" sz="2000" dirty="0" smtClean="0"/>
              <a:t>. </a:t>
            </a:r>
            <a:r>
              <a:rPr lang="ru-RU" sz="2000" dirty="0" smtClean="0"/>
              <a:t>Даже </a:t>
            </a:r>
            <a:r>
              <a:rPr lang="ru-RU" sz="2000" b="1" dirty="0" err="1" smtClean="0"/>
              <a:t>Голда</a:t>
            </a:r>
            <a:r>
              <a:rPr lang="ru-RU" sz="2000" b="1" dirty="0" smtClean="0"/>
              <a:t> Меир </a:t>
            </a:r>
            <a:r>
              <a:rPr lang="ru-RU" sz="2000" dirty="0" smtClean="0"/>
              <a:t>в 1947 и 1948 годах была уверена, что Сталин помогает евреям из каких-то высоких моральных соображений:</a:t>
            </a:r>
          </a:p>
          <a:p>
            <a:r>
              <a:rPr lang="ru-RU" sz="1900" i="1" dirty="0" smtClean="0"/>
              <a:t>«Признание Советского Союза, последовавшее за американским, имело другие корни. Теперь я не сомневаюсь, что для Советов основным было изгнание Англии с Ближнего Востока. Но осенью 1947 года, когда происходили дебаты в Объединенных Нациях, мне казалось, что </a:t>
            </a:r>
            <a:r>
              <a:rPr lang="ru-RU" sz="1900" i="1" u="sng" dirty="0" smtClean="0"/>
              <a:t>советский блок поддерживает нас еще и потому, что русские сами оплатили свою победу страшной ценой и потому, глубоко сочувствуя евреям, так тяжко пострадавшим от нацистов, понимают, что они заслужили свое государство» 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26626" name="Picture 2" descr="C:\Users\Семен\Desktop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81000"/>
            <a:ext cx="2124075" cy="2935894"/>
          </a:xfrm>
          <a:prstGeom prst="rect">
            <a:avLst/>
          </a:prstGeom>
          <a:noFill/>
        </p:spPr>
      </p:pic>
      <p:pic>
        <p:nvPicPr>
          <p:cNvPr id="26627" name="Picture 3" descr="C:\Users\Семен\Desktop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3771" y="3200400"/>
            <a:ext cx="2454287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Смена ориентиров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Начиная с 1950-ых годов Советский союз переориентируется на арабские </a:t>
            </a:r>
            <a:r>
              <a:rPr lang="ru-RU" sz="2000" dirty="0" smtClean="0"/>
              <a:t>государства, </a:t>
            </a:r>
            <a:r>
              <a:rPr lang="ru-RU" sz="2000" dirty="0" smtClean="0"/>
              <a:t>поскольку политические элиты новой страны практически полностью ориентируются на США.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Одним </a:t>
            </a:r>
            <a:r>
              <a:rPr lang="ru-RU" sz="2000" dirty="0" smtClean="0"/>
              <a:t>из рубежных моментов отношений между Израилем и СССР стало </a:t>
            </a:r>
            <a:r>
              <a:rPr lang="ru-RU" sz="2000" u="sng" dirty="0" smtClean="0"/>
              <a:t>«Дело врачей» в январе 1953 года, когда советские органы </a:t>
            </a:r>
            <a:r>
              <a:rPr lang="ru-RU" sz="2000" dirty="0" smtClean="0"/>
              <a:t>государственной безопасности </a:t>
            </a:r>
            <a:r>
              <a:rPr lang="ru-RU" sz="2000" u="sng" dirty="0" smtClean="0"/>
              <a:t>обвинили врачей-евреев </a:t>
            </a:r>
            <a:r>
              <a:rPr lang="ru-RU" sz="2000" dirty="0" smtClean="0"/>
              <a:t>в участии в буржуазной сионистской организации с целью убийства руководителей страны. </a:t>
            </a:r>
            <a:r>
              <a:rPr lang="ru-RU" sz="2000" u="sng" dirty="0" smtClean="0"/>
              <a:t>Этот процесс был очень болезненно воспринят в Израиле. </a:t>
            </a:r>
            <a:endParaRPr lang="ru-RU" sz="2000" u="sng" dirty="0" smtClean="0"/>
          </a:p>
          <a:p>
            <a:pPr>
              <a:buNone/>
            </a:pPr>
            <a:r>
              <a:rPr lang="ru-RU" sz="2000" dirty="0" smtClean="0"/>
              <a:t>В феврале того же года в миссию СССР в Тель-Авиве была брошена бомба, а дипломатические отношения между странами в результате были разорваны</a:t>
            </a:r>
            <a:r>
              <a:rPr lang="ru-RU" sz="2000" u="sng" dirty="0" smtClean="0"/>
              <a:t>. Разлад в отношениях был преодолен после смерти Иосифа Сталина в марте 1953 года, а «Дело врачей» прекращено уже </a:t>
            </a:r>
            <a:r>
              <a:rPr lang="ru-RU" sz="2000" dirty="0" smtClean="0"/>
              <a:t>в апреле. И хотя советско-израильские контакты были восстановлены, они носили уже довольно натянутый характер.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Окончательная точка в советско-израильских связях была поставлена Третьей арабо-израильской войной (1967 год), когда дипломатические отношения между странами были разорваны вплоть до 1991 года.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Вторая арабо-израильская война 1956 г. </a:t>
            </a:r>
            <a:r>
              <a:rPr lang="ru-RU" sz="3100" dirty="0" smtClean="0"/>
              <a:t>"</a:t>
            </a:r>
            <a:r>
              <a:rPr lang="ru-RU" sz="3100" b="1" dirty="0" err="1" smtClean="0"/>
              <a:t>Суэцкая</a:t>
            </a:r>
            <a:r>
              <a:rPr lang="ru-RU" sz="3100" b="1" dirty="0" smtClean="0"/>
              <a:t> кампания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143000"/>
            <a:ext cx="5334000" cy="5562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Напряженность в регионе резко возросла в октябре 1956 года в связи с вопросом о будущем </a:t>
            </a:r>
            <a:r>
              <a:rPr lang="ru-RU" b="1" dirty="0" smtClean="0"/>
              <a:t>Суэцкого канала, который был национализирован Египтом </a:t>
            </a:r>
            <a:r>
              <a:rPr lang="ru-RU" dirty="0" smtClean="0"/>
              <a:t>26 июля того же года. Акционеры канала — Франция и Великобритания — приступили к подготовке военной операции  против </a:t>
            </a:r>
            <a:r>
              <a:rPr lang="ru-RU" dirty="0" smtClean="0"/>
              <a:t>Египта </a:t>
            </a:r>
            <a:r>
              <a:rPr lang="ru-RU" dirty="0" smtClean="0"/>
              <a:t>-"Мушкетер" — в качестве </a:t>
            </a:r>
            <a:r>
              <a:rPr lang="ru-RU" b="1" dirty="0" smtClean="0"/>
              <a:t>основной ударной силы должен был выступить Израиль.</a:t>
            </a:r>
          </a:p>
          <a:p>
            <a:pPr>
              <a:buNone/>
            </a:pPr>
            <a:r>
              <a:rPr lang="ru-RU" dirty="0" smtClean="0"/>
              <a:t>   29 октября 1956 года Израиль начал операцию против Египта на </a:t>
            </a:r>
            <a:r>
              <a:rPr lang="ru-RU" dirty="0" err="1" smtClean="0"/>
              <a:t>Синайском</a:t>
            </a:r>
            <a:r>
              <a:rPr lang="ru-RU" dirty="0" smtClean="0"/>
              <a:t> полуострове. На следующий день </a:t>
            </a:r>
            <a:r>
              <a:rPr lang="ru-RU" b="1" dirty="0" smtClean="0"/>
              <a:t>Англия и Франция начали бомбить Египет </a:t>
            </a:r>
            <a:r>
              <a:rPr lang="ru-RU" dirty="0" smtClean="0"/>
              <a:t>через неделю вошли в Порт-Саид. Кампания кончилась 5 ноября, когда израильские войска заняли </a:t>
            </a:r>
            <a:r>
              <a:rPr lang="ru-RU" dirty="0" err="1" smtClean="0"/>
              <a:t>Шарм‑аш‑Шейх</a:t>
            </a:r>
            <a:r>
              <a:rPr lang="ru-RU" dirty="0" smtClean="0"/>
              <a:t>. Под контролем Израиля оказался почти весь </a:t>
            </a:r>
            <a:r>
              <a:rPr lang="ru-RU" dirty="0" err="1" smtClean="0"/>
              <a:t>Синайский</a:t>
            </a:r>
            <a:r>
              <a:rPr lang="ru-RU" dirty="0" smtClean="0"/>
              <a:t> полуостров, а также Газа. </a:t>
            </a:r>
          </a:p>
          <a:p>
            <a:pPr>
              <a:buNone/>
            </a:pPr>
            <a:r>
              <a:rPr lang="ru-RU" dirty="0" smtClean="0"/>
              <a:t> В   1957 году  границы между Египтом и Израилем контролировались силами ООН.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7411" name="Picture 3" descr="C:\Users\Семен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276600"/>
            <a:ext cx="2352675" cy="3251865"/>
          </a:xfrm>
          <a:prstGeom prst="rect">
            <a:avLst/>
          </a:prstGeom>
          <a:noFill/>
        </p:spPr>
      </p:pic>
      <p:pic>
        <p:nvPicPr>
          <p:cNvPr id="17412" name="Picture 4" descr="C:\Users\Семен\Desktop\arab-israeli-confclict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9898" y="762000"/>
            <a:ext cx="3604102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Семен\Desktop\Israel-Borders-Timelin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ru-RU" sz="3200" dirty="0" smtClean="0"/>
              <a:t> </a:t>
            </a:r>
            <a:r>
              <a:rPr lang="ru-RU" sz="3200" b="1" dirty="0" smtClean="0"/>
              <a:t>Поддержка СССР арабским силам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90600"/>
            <a:ext cx="57912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 1964 году по инициативе египетского президента </a:t>
            </a:r>
            <a:r>
              <a:rPr lang="ru-RU" sz="1800" b="1" u="sng" dirty="0" err="1" smtClean="0"/>
              <a:t>Гамаль</a:t>
            </a:r>
            <a:r>
              <a:rPr lang="ru-RU" sz="1800" b="1" u="sng" dirty="0" smtClean="0"/>
              <a:t> Абдель Насера </a:t>
            </a:r>
            <a:r>
              <a:rPr lang="ru-RU" sz="1800" dirty="0" smtClean="0"/>
              <a:t>была создана </a:t>
            </a:r>
            <a:r>
              <a:rPr lang="ru-RU" sz="1800" dirty="0" smtClean="0">
                <a:hlinkClick r:id="rId2"/>
              </a:rPr>
              <a:t>"Организация освобождения Палестины"</a:t>
            </a:r>
            <a:r>
              <a:rPr lang="ru-RU" sz="1800" dirty="0" smtClean="0"/>
              <a:t> (ООП). В программном документе ООП, Национальной Хартии, </a:t>
            </a:r>
            <a:r>
              <a:rPr lang="ru-RU" sz="1800" b="1" dirty="0" smtClean="0"/>
              <a:t>говорилось, что разделение Палестины и создание там еврейского государства незаконно. Ставилась задача полного освобождения территории своей родины. </a:t>
            </a:r>
            <a:r>
              <a:rPr lang="ru-RU" sz="1800" dirty="0" smtClean="0"/>
              <a:t>ООП создавалась как прообраз палестинского государства, и ее структура включала подразделения, призванные заниматься политическими, экономическими, социальными, культурными, образовательными и военными вопросами. </a:t>
            </a:r>
          </a:p>
          <a:p>
            <a:pPr>
              <a:buNone/>
            </a:pPr>
            <a:r>
              <a:rPr lang="ru-RU" sz="1800" dirty="0" smtClean="0"/>
              <a:t> СССР в этом конфликте стал на сторону Египта.</a:t>
            </a:r>
            <a:endParaRPr lang="ru-RU" sz="1800" dirty="0"/>
          </a:p>
        </p:txBody>
      </p:sp>
      <p:pic>
        <p:nvPicPr>
          <p:cNvPr id="18434" name="Picture 2" descr="C:\Users\Семен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914400"/>
            <a:ext cx="2428875" cy="2863022"/>
          </a:xfrm>
          <a:prstGeom prst="rect">
            <a:avLst/>
          </a:prstGeom>
          <a:noFill/>
        </p:spPr>
      </p:pic>
      <p:pic>
        <p:nvPicPr>
          <p:cNvPr id="18435" name="Picture 3" descr="C:\Users\Семен\Desktop\TASS_1152844-pic905-895x505-62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114800"/>
            <a:ext cx="3962400" cy="2461198"/>
          </a:xfrm>
          <a:prstGeom prst="rect">
            <a:avLst/>
          </a:prstGeom>
          <a:noFill/>
        </p:spPr>
      </p:pic>
      <p:pic>
        <p:nvPicPr>
          <p:cNvPr id="18436" name="Picture 4" descr="C:\Users\Семен\Desktop\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5029200"/>
            <a:ext cx="2312759" cy="172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839200" cy="201136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После Войны за </a:t>
            </a:r>
            <a:r>
              <a:rPr lang="ru-RU" sz="2000" dirty="0" smtClean="0"/>
              <a:t>независимость(1947-1949) </a:t>
            </a:r>
            <a:r>
              <a:rPr lang="ru-RU" sz="2000" dirty="0" smtClean="0"/>
              <a:t>Израиль оказался во враждебном арабском окружении и нуждался в сильном союзнике, которым стали для него США. С другой стороны, такие арабские страны, как Египет, Сирия и другие, установили тесные военно-политические отношения с СССР, «который был не прочь поддержать „дружественные антиимпериалистические страны“». </a:t>
            </a:r>
            <a:r>
              <a:rPr lang="ru-RU" sz="2000" b="1" dirty="0" smtClean="0"/>
              <a:t>Так Ближний Восток стал ареной «Холодной войны», </a:t>
            </a:r>
            <a:r>
              <a:rPr lang="ru-RU" sz="2000" dirty="0" smtClean="0"/>
              <a:t>а внутренняя  и  внешняя политика, проводимая обеими странами, окончательно развели их по разным блокам.</a:t>
            </a:r>
            <a:r>
              <a:rPr lang="ru-RU" sz="2000" baseline="30000" dirty="0" smtClean="0"/>
              <a:t>[</a:t>
            </a:r>
            <a:endParaRPr lang="ru-RU" dirty="0"/>
          </a:p>
        </p:txBody>
      </p:sp>
      <p:pic>
        <p:nvPicPr>
          <p:cNvPr id="19458" name="Picture 2" descr="C:\Users\Семен\Desktop\image1170x530cropp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0"/>
            <a:ext cx="7446595" cy="4321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Параграф №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Арабо</a:t>
            </a:r>
            <a:r>
              <a:rPr lang="ru-RU" dirty="0" smtClean="0"/>
              <a:t> – израильский конфликт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90600"/>
            <a:ext cx="51054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b="1" dirty="0" smtClean="0"/>
              <a:t>Арабо-израильский, или как его часто называют, Ближневосточный конфликт, является самым длительным из всех неурегулированных конфликтов в мире. Его начало относится к 40‑м годам XX века и связано с проблемой создания в Палестине еврейского и арабского государств.   </a:t>
            </a:r>
          </a:p>
          <a:p>
            <a:pPr>
              <a:buNone/>
            </a:pPr>
            <a:r>
              <a:rPr lang="ru-RU" sz="1800" dirty="0" smtClean="0"/>
              <a:t>Его начало относится к 40‑м годам XX века и связано с проблемой </a:t>
            </a:r>
            <a:r>
              <a:rPr lang="ru-RU" sz="1800" u="sng" dirty="0" smtClean="0"/>
              <a:t>создания в Палестине еврейского и арабского государств.</a:t>
            </a:r>
            <a:r>
              <a:rPr lang="ru-RU" sz="1800" dirty="0" smtClean="0"/>
              <a:t> Такое решение было принято Генеральной </a:t>
            </a:r>
            <a:r>
              <a:rPr lang="ru-RU" sz="1800" u="sng" dirty="0" smtClean="0"/>
              <a:t>Ассамблеей ООН 29 ноября 1947 года</a:t>
            </a:r>
            <a:r>
              <a:rPr lang="ru-RU" sz="1800" dirty="0" smtClean="0"/>
              <a:t>. Однако это решение изначально было отвергнуто и соседними арабскими государствами, и арабским населением самой Палестины. Арабы принципиально не признавали идею возвращения евреев в Палестину, считая эту территорию своей</a:t>
            </a:r>
            <a:endParaRPr lang="ru-RU" sz="1800" dirty="0"/>
          </a:p>
        </p:txBody>
      </p:sp>
      <p:sp>
        <p:nvSpPr>
          <p:cNvPr id="2050" name="AutoShape 2" descr="Солдаты израильского батальона Каракаль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Дэвид Харрис. Израиль и Арабо-Израильский конфликт. Краткий путеводитель  для колеблющихся | Асоціація єврейських організацій та общин України (Ваад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219200"/>
            <a:ext cx="3352800" cy="2438400"/>
          </a:xfrm>
          <a:prstGeom prst="rect">
            <a:avLst/>
          </a:prstGeom>
          <a:noFill/>
        </p:spPr>
      </p:pic>
      <p:sp>
        <p:nvSpPr>
          <p:cNvPr id="2054" name="AutoShape 6" descr="Арабо-израильский конфли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Users\Семен\Desktop\1009979273_0_203_2400_1563_600x0_80_0_0_734199b93e77b2cc3ca6737eb3290b3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191000"/>
            <a:ext cx="3810000" cy="215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истоки  ближневосточного конфликта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54102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Палестина – полоса плодородной земли между Средиземным морем и Аравийской пустыней в древности была заселена еврейским народом ( </a:t>
            </a:r>
            <a:r>
              <a:rPr lang="ru-RU" sz="1800" dirty="0" err="1" smtClean="0"/>
              <a:t>иврим</a:t>
            </a:r>
            <a:r>
              <a:rPr lang="ru-RU" sz="1800" dirty="0" smtClean="0"/>
              <a:t>). </a:t>
            </a:r>
          </a:p>
          <a:p>
            <a:pPr>
              <a:buNone/>
            </a:pPr>
            <a:r>
              <a:rPr lang="ru-RU" sz="1800" dirty="0" smtClean="0"/>
              <a:t> Этот народ в </a:t>
            </a:r>
            <a:r>
              <a:rPr lang="en-US" sz="1800" dirty="0" smtClean="0"/>
              <a:t>XI </a:t>
            </a:r>
            <a:r>
              <a:rPr lang="ru-RU" sz="1800" dirty="0" smtClean="0"/>
              <a:t>веке до н. э.  создал своё государство. Палестину часто захватывали могущественные соседи – Ассирия, Египет, Вавилон. Когда Палестина стала частью Римской империи, евреи подняли несколько восстаний, чтобы добиться независимости. Восстания были жестоко подавлены, </a:t>
            </a:r>
            <a:r>
              <a:rPr lang="ru-RU" sz="1800" b="1" dirty="0" smtClean="0"/>
              <a:t>а Иерусалимский храм </a:t>
            </a:r>
            <a:r>
              <a:rPr lang="ru-RU" sz="1800" dirty="0" smtClean="0"/>
              <a:t>– центр религиозной жизни – был </a:t>
            </a:r>
            <a:r>
              <a:rPr lang="ru-RU" sz="1800" dirty="0" smtClean="0"/>
              <a:t>разрушен</a:t>
            </a:r>
            <a:r>
              <a:rPr lang="en-US" sz="1800" dirty="0" smtClean="0"/>
              <a:t> </a:t>
            </a:r>
            <a:r>
              <a:rPr lang="ru-RU" sz="1800" dirty="0" smtClean="0"/>
              <a:t>около 70 года до н.э. </a:t>
            </a:r>
            <a:r>
              <a:rPr lang="ru-RU" sz="1800" dirty="0" smtClean="0"/>
              <a:t>Евреи стали уезжать из Палестины и расселяться по странам Европы и Ближнего востока. В новых землях они сохраняли свою религию – иудаизм.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Однако </a:t>
            </a:r>
            <a:r>
              <a:rPr lang="ru-RU" sz="1800" dirty="0" smtClean="0"/>
              <a:t>отношение к ним в разных странах было разным. </a:t>
            </a:r>
            <a:r>
              <a:rPr lang="ru-RU" sz="1800" b="1" dirty="0" smtClean="0"/>
              <a:t>Антисемитизм  </a:t>
            </a:r>
            <a:r>
              <a:rPr lang="ru-RU" sz="1800" dirty="0" smtClean="0"/>
              <a:t>заставил этот народ  стремиться получить своё государство, где бы они могли получить защиту</a:t>
            </a:r>
            <a:endParaRPr lang="ru-RU" sz="1800" dirty="0"/>
          </a:p>
        </p:txBody>
      </p:sp>
      <p:pic>
        <p:nvPicPr>
          <p:cNvPr id="15362" name="Picture 2" descr="C:\Users\Семен\Desktop\640px-Second_Te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990600"/>
            <a:ext cx="3251200" cy="2438400"/>
          </a:xfrm>
          <a:prstGeom prst="rect">
            <a:avLst/>
          </a:prstGeom>
          <a:noFill/>
        </p:spPr>
      </p:pic>
      <p:pic>
        <p:nvPicPr>
          <p:cNvPr id="15364" name="Picture 4" descr="C:\Users\Семен\Desktop\d955457ab1da085d013a4abca43c6c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038600"/>
            <a:ext cx="3352800" cy="2221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Истоки  ближневосточного конфликта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85800"/>
            <a:ext cx="5791200" cy="594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После распада османской империи в Первой Мировой Палестиной управляли </a:t>
            </a:r>
            <a:r>
              <a:rPr lang="ru-RU" sz="1800" b="1" dirty="0" smtClean="0"/>
              <a:t> Британия по мандату Лиги наций.</a:t>
            </a:r>
            <a:r>
              <a:rPr lang="ru-RU" sz="1800" dirty="0" smtClean="0"/>
              <a:t>  Она </a:t>
            </a:r>
            <a:r>
              <a:rPr lang="ru-RU" sz="1800" b="1" dirty="0" smtClean="0"/>
              <a:t>поддержала стремление</a:t>
            </a:r>
            <a:r>
              <a:rPr lang="ru-RU" sz="1800" dirty="0" smtClean="0"/>
              <a:t> евреев иметь национальное государство. Но арабы, которые к этому времени заселили Палестину, были против. После Второй мировой войны  евреи начали массово переселяться в «</a:t>
            </a:r>
            <a:r>
              <a:rPr lang="ru-RU" sz="1800" b="1" dirty="0" smtClean="0"/>
              <a:t>землю обетованную</a:t>
            </a:r>
            <a:r>
              <a:rPr lang="ru-RU" sz="1800" dirty="0" smtClean="0"/>
              <a:t>» и англичане передали этот вопрос на разрешение ООН. </a:t>
            </a:r>
          </a:p>
          <a:p>
            <a:pPr>
              <a:buNone/>
            </a:pPr>
            <a:r>
              <a:rPr lang="ru-RU" sz="1800" dirty="0" smtClean="0"/>
              <a:t>ООН в 1947 году разработала план создания на этой территории государства  Израиль и арабского  Палестинского государства.  Вооружённые конфликты начались сразу же. А в </a:t>
            </a:r>
            <a:r>
              <a:rPr lang="ru-RU" sz="1800" b="1" dirty="0" smtClean="0"/>
              <a:t>1948 году было провозглашено создание государства </a:t>
            </a:r>
            <a:r>
              <a:rPr lang="ru-RU" sz="1800" dirty="0" smtClean="0"/>
              <a:t>Израиль и выведены английские войска. Против Израиля выступили семь арабских государств и началась первая </a:t>
            </a:r>
            <a:r>
              <a:rPr lang="ru-RU" sz="1800" dirty="0" err="1" smtClean="0"/>
              <a:t>арабо</a:t>
            </a:r>
            <a:r>
              <a:rPr lang="ru-RU" sz="1800" dirty="0" smtClean="0"/>
              <a:t> – израильская война. </a:t>
            </a:r>
          </a:p>
          <a:p>
            <a:pPr>
              <a:buNone/>
            </a:pPr>
            <a:r>
              <a:rPr lang="ru-RU" sz="1800" dirty="0" smtClean="0"/>
              <a:t>В ночь на 15 мая 1948 года </a:t>
            </a:r>
            <a:r>
              <a:rPr lang="ru-RU" sz="1800" dirty="0" smtClean="0">
                <a:hlinkClick r:id="rId2"/>
              </a:rPr>
              <a:t>египетские самолеты подвергли бомбардировке </a:t>
            </a:r>
            <a:r>
              <a:rPr lang="ru-RU" sz="1800" dirty="0" err="1" smtClean="0">
                <a:hlinkClick r:id="rId2"/>
              </a:rPr>
              <a:t>Тель‑Авив</a:t>
            </a:r>
            <a:r>
              <a:rPr lang="ru-RU" sz="1800" dirty="0" smtClean="0"/>
              <a:t>. Армии пяти арабских стран численностью в 30 тысяч человек начали военные действия против только что провозглашенного государства.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15400" y="2551836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6" name="Picture 2" descr="C:\Users\Семен\Desktop\АРАБО-ИЗРАИЛЬ ВОЙ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7388" y="685800"/>
            <a:ext cx="3256612" cy="3048000"/>
          </a:xfrm>
          <a:prstGeom prst="rect">
            <a:avLst/>
          </a:prstGeom>
          <a:noFill/>
        </p:spPr>
      </p:pic>
      <p:pic>
        <p:nvPicPr>
          <p:cNvPr id="16387" name="Picture 3" descr="C:\Users\Семен\Desktop\220px-Solomon's_W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657600"/>
            <a:ext cx="229661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емен\Desktop\539957731773.195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И. В. Сталин и создание еврейского государства.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143000"/>
            <a:ext cx="4419600" cy="5562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Политический характер отношения Сталина к еврейским проблемам очевиден из того факта, что </a:t>
            </a:r>
            <a:r>
              <a:rPr lang="ru-RU" u="sng" dirty="0" smtClean="0"/>
              <a:t>он проявил себя активным сторонником создания государства Израиль. Можно сказать даже больше — без поддержки Сталиным проекта создания еврейского государства на территории Палестины это государство в 1948 году не могло бы быть создано.</a:t>
            </a:r>
            <a:r>
              <a:rPr lang="ru-RU" dirty="0" smtClean="0"/>
              <a:t> Поскольку реально Израиль мог появиться лишь в </a:t>
            </a:r>
            <a:r>
              <a:rPr lang="ru-RU" u="sng" dirty="0" smtClean="0"/>
              <a:t>1948 </a:t>
            </a:r>
            <a:r>
              <a:rPr lang="ru-RU" dirty="0" smtClean="0"/>
              <a:t>году, так как именно в это время </a:t>
            </a:r>
            <a:r>
              <a:rPr lang="ru-RU" u="sng" dirty="0" smtClean="0"/>
              <a:t>заканчивалось действие британского мандата на управление этой территорией, </a:t>
            </a:r>
            <a:r>
              <a:rPr lang="ru-RU" dirty="0" smtClean="0"/>
              <a:t>то решение Сталина, направленное против Великобритании и ее арабских союзников, имело историческое значение.</a:t>
            </a:r>
            <a:endParaRPr lang="ru-RU" dirty="0"/>
          </a:p>
        </p:txBody>
      </p:sp>
      <p:pic>
        <p:nvPicPr>
          <p:cNvPr id="2050" name="Picture 2" descr="Михоэлс, атомная бомба, Берия и Палестина – как это могло быть связано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371600"/>
            <a:ext cx="4170654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 smtClean="0"/>
              <a:t>И</a:t>
            </a:r>
            <a:r>
              <a:rPr lang="ru-RU" sz="3600" b="1" dirty="0" smtClean="0"/>
              <a:t>стория создания государства </a:t>
            </a:r>
            <a:r>
              <a:rPr lang="ru-RU" sz="3600" b="1" dirty="0" smtClean="0"/>
              <a:t>И</a:t>
            </a:r>
            <a:r>
              <a:rPr lang="ru-RU" sz="3600" b="1" dirty="0" smtClean="0"/>
              <a:t>зраиль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3352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До 1918 года Палестина входила в состав Османской </a:t>
            </a:r>
            <a:r>
              <a:rPr lang="ru-RU" sz="1800" dirty="0" smtClean="0"/>
              <a:t>империи.</a:t>
            </a:r>
          </a:p>
          <a:p>
            <a:pPr>
              <a:buNone/>
            </a:pPr>
            <a:r>
              <a:rPr lang="ru-RU" sz="1800" dirty="0" smtClean="0"/>
              <a:t>После поражения центральных держав в Первой мировой войне и распада двух империй, Австрийской и Османской, происходило образование большого числа новых государств, границы которых, часто очень произвольно, определялись странами-победителями. </a:t>
            </a:r>
            <a:r>
              <a:rPr lang="ru-RU" sz="1800" dirty="0" smtClean="0"/>
              <a:t> </a:t>
            </a:r>
            <a:r>
              <a:rPr lang="ru-RU" sz="1800" u="sng" dirty="0" smtClean="0"/>
              <a:t>Палестина осталась просто «территорией</a:t>
            </a:r>
            <a:r>
              <a:rPr lang="ru-RU" sz="1800" dirty="0" smtClean="0"/>
              <a:t>», мандат на управление которой вновь созданная Лига Наций передала Великобритании. На этой территории в </a:t>
            </a:r>
            <a:r>
              <a:rPr lang="ru-RU" sz="1800" b="1" dirty="0" smtClean="0"/>
              <a:t>1919 году жили 568 000 арабов-мусульман, 74 000 христиан и 58 000 евреев</a:t>
            </a:r>
            <a:r>
              <a:rPr lang="ru-RU" sz="1800" b="1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В</a:t>
            </a:r>
            <a:r>
              <a:rPr lang="ru-RU" sz="1800" dirty="0" smtClean="0"/>
              <a:t>есь </a:t>
            </a:r>
            <a:r>
              <a:rPr lang="ru-RU" sz="1800" dirty="0" smtClean="0"/>
              <a:t>период британского мандата на эту территорию был насыщен конфликтами между арабским и еврейским населением</a:t>
            </a:r>
            <a:r>
              <a:rPr lang="ru-RU" sz="1800" b="1" dirty="0" smtClean="0"/>
              <a:t>. В период Второй мировой войны резко возросла нелегальная иммиграция евреев в Палестину.</a:t>
            </a:r>
            <a:endParaRPr lang="ru-RU" sz="1800" b="1" dirty="0"/>
          </a:p>
        </p:txBody>
      </p:sp>
      <p:pic>
        <p:nvPicPr>
          <p:cNvPr id="23554" name="Picture 2" descr="C:\Users\Семен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114800"/>
            <a:ext cx="3352800" cy="2524309"/>
          </a:xfrm>
          <a:prstGeom prst="rect">
            <a:avLst/>
          </a:prstGeom>
          <a:noFill/>
        </p:spPr>
      </p:pic>
      <p:pic>
        <p:nvPicPr>
          <p:cNvPr id="23555" name="Picture 3" descr="C:\Users\Семен\Desktop\img_25267344200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191000"/>
            <a:ext cx="3657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История создания государства Израиль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60960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Проблема Палестины оказалась очень трудной и для ООН. </a:t>
            </a:r>
            <a:r>
              <a:rPr lang="ru-RU" sz="1800" u="sng" dirty="0" smtClean="0"/>
              <a:t>Великобритания, </a:t>
            </a:r>
            <a:r>
              <a:rPr lang="ru-RU" sz="1800" dirty="0" smtClean="0"/>
              <a:t>мандат которой истекал в мае 1948 года, настаивала на создании е</a:t>
            </a:r>
            <a:r>
              <a:rPr lang="ru-RU" sz="1800" u="sng" dirty="0" smtClean="0"/>
              <a:t>диного </a:t>
            </a:r>
            <a:r>
              <a:rPr lang="ru-RU" sz="1800" u="sng" dirty="0" err="1" smtClean="0"/>
              <a:t>мультиэтнического</a:t>
            </a:r>
            <a:r>
              <a:rPr lang="ru-RU" sz="1800" u="sng" dirty="0" smtClean="0"/>
              <a:t> палестинского государства</a:t>
            </a:r>
            <a:r>
              <a:rPr lang="ru-RU" sz="1800" dirty="0" smtClean="0"/>
              <a:t>. По этому принципу была создана в 1943 году соседняя независимая республика Ливан, управлявшаяся также с 1919 года Францией по мандату Лиги Наций. 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u="sng" dirty="0" smtClean="0"/>
              <a:t>Другой </a:t>
            </a:r>
            <a:r>
              <a:rPr lang="ru-RU" sz="1800" u="sng" dirty="0" smtClean="0"/>
              <a:t>проект</a:t>
            </a:r>
            <a:r>
              <a:rPr lang="ru-RU" sz="1800" dirty="0" smtClean="0"/>
              <a:t>, который поддерживали прежде всего США и </a:t>
            </a:r>
            <a:r>
              <a:rPr lang="ru-RU" sz="1800" u="sng" dirty="0" smtClean="0"/>
              <a:t>СССР,</a:t>
            </a:r>
            <a:r>
              <a:rPr lang="ru-RU" sz="1800" dirty="0" smtClean="0"/>
              <a:t> предполагал разделение Палестины на </a:t>
            </a:r>
            <a:r>
              <a:rPr lang="ru-RU" sz="1800" u="sng" dirty="0" smtClean="0"/>
              <a:t>два самостоятельных государства </a:t>
            </a:r>
            <a:r>
              <a:rPr lang="ru-RU" sz="1800" dirty="0" smtClean="0"/>
              <a:t>— палестинское и еврейское. В состав еврейского государства могли войти районы с </a:t>
            </a:r>
            <a:r>
              <a:rPr lang="ru-RU" sz="1800" u="sng" dirty="0" smtClean="0"/>
              <a:t>преобладанием еврейского населения с центром в Тель-Авиве</a:t>
            </a:r>
            <a:r>
              <a:rPr lang="ru-RU" sz="1800" dirty="0" smtClean="0"/>
              <a:t>, в состав палестинского арабского государства отходила большая часть остальной территории. 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 Иерусалим предполагалось объявить «открытым городом» под международным контролем</a:t>
            </a:r>
            <a:r>
              <a:rPr lang="ru-RU" sz="1800" dirty="0" smtClean="0"/>
              <a:t>.    </a:t>
            </a:r>
            <a:r>
              <a:rPr lang="ru-RU" sz="1800" b="1" u="sng" dirty="0" smtClean="0"/>
              <a:t>Мечеть купол скалы</a:t>
            </a:r>
          </a:p>
          <a:p>
            <a:pPr>
              <a:buNone/>
            </a:pPr>
            <a:r>
              <a:rPr lang="ru-RU" sz="1800" dirty="0" smtClean="0"/>
              <a:t>Израиль был формально провозглашен 17 мая 1948 года независимым государством, </a:t>
            </a:r>
            <a:r>
              <a:rPr lang="ru-RU" sz="1800" u="sng" dirty="0" smtClean="0"/>
              <a:t>СССР был первой страной, установившей с Израилем дипломатические отношение</a:t>
            </a:r>
            <a:r>
              <a:rPr lang="ru-RU" sz="1800" dirty="0" smtClean="0"/>
              <a:t> </a:t>
            </a:r>
            <a:endParaRPr lang="ru-RU" sz="1800" dirty="0"/>
          </a:p>
        </p:txBody>
      </p:sp>
      <p:pic>
        <p:nvPicPr>
          <p:cNvPr id="24578" name="Picture 2" descr="C:\Users\Семен\Desktop\533ad11ba9389670a2c6bac77eccc6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886200"/>
            <a:ext cx="3200400" cy="2392299"/>
          </a:xfrm>
          <a:prstGeom prst="rect">
            <a:avLst/>
          </a:prstGeom>
          <a:noFill/>
        </p:spPr>
      </p:pic>
      <p:pic>
        <p:nvPicPr>
          <p:cNvPr id="24579" name="Picture 3" descr="C:\Users\Семен\Desktop\Stena-Plach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5871" y="1066800"/>
            <a:ext cx="3138129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Начало войны за независимость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/>
              <a:t>Первая арабо-израильская война (1948-1949) 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smtClean="0"/>
              <a:t> </a:t>
            </a:r>
            <a:r>
              <a:rPr lang="ru-RU" sz="2000" b="1" dirty="0" smtClean="0"/>
              <a:t> П</a:t>
            </a:r>
            <a:r>
              <a:rPr lang="ru-RU" sz="2000" dirty="0" smtClean="0"/>
              <a:t>осле</a:t>
            </a:r>
            <a:r>
              <a:rPr lang="ru-RU" sz="2000" dirty="0" smtClean="0"/>
              <a:t> </a:t>
            </a:r>
            <a:r>
              <a:rPr lang="ru-RU" sz="2000" b="1" dirty="0" smtClean="0">
                <a:hlinkClick r:id="rId2"/>
              </a:rPr>
              <a:t>провозглашения независимого государства Израиль</a:t>
            </a:r>
            <a:r>
              <a:rPr lang="ru-RU" sz="2000" dirty="0" smtClean="0"/>
              <a:t> с его территории потоком хлынули арабские беженцы. Все сопредельные арабские государства объявили Израилю войну. Но мусульманские </a:t>
            </a:r>
            <a:r>
              <a:rPr lang="ru-RU" sz="2000" dirty="0" smtClean="0"/>
              <a:t>армии  </a:t>
            </a:r>
            <a:r>
              <a:rPr lang="ru-RU" sz="2000" dirty="0" smtClean="0"/>
              <a:t>оказались не в состоянии одержать военную победу над израильтянами. </a:t>
            </a:r>
            <a:r>
              <a:rPr lang="ru-RU" sz="2000" dirty="0" smtClean="0"/>
              <a:t>  </a:t>
            </a:r>
            <a:r>
              <a:rPr lang="ru-RU" sz="2000" dirty="0" smtClean="0"/>
              <a:t>К июлю 1948 г. арабские армии перешли к обороне, и линия фронта стабилизировалась. При посредничестве ООН </a:t>
            </a:r>
            <a:r>
              <a:rPr lang="ru-RU" sz="2000" b="1" dirty="0" smtClean="0"/>
              <a:t>осенью 1949 г. были заключены соглашения о перемирии между Израилем и арабскими странами. </a:t>
            </a:r>
            <a:endParaRPr lang="ru-RU" sz="2000" b="1" dirty="0" smtClean="0"/>
          </a:p>
          <a:p>
            <a:pPr>
              <a:buNone/>
            </a:pPr>
            <a:r>
              <a:rPr lang="ru-RU" sz="2000" dirty="0" smtClean="0"/>
              <a:t>Демаркационные линии были проведены по рубежам фактического контроля каждой из сторон. Израильские войска заняли основную часть Палестины. Арабский легион </a:t>
            </a:r>
            <a:r>
              <a:rPr lang="ru-RU" sz="2000" dirty="0" err="1" smtClean="0"/>
              <a:t>Трансиордании</a:t>
            </a:r>
            <a:r>
              <a:rPr lang="ru-RU" sz="2000" dirty="0" smtClean="0"/>
              <a:t> удержал западный берег реки Иордан (Западный берег), а египетская армия – сектор Газы. </a:t>
            </a:r>
            <a:r>
              <a:rPr lang="ru-RU" sz="2000" b="1" dirty="0" smtClean="0"/>
              <a:t>Иерусалим оказался разделенным на две части: его еврейская часть оказалась под контролем Израиля, а арабская (восточная) – </a:t>
            </a:r>
            <a:r>
              <a:rPr lang="ru-RU" sz="2000" b="1" dirty="0" err="1" smtClean="0"/>
              <a:t>Трансиордании</a:t>
            </a:r>
            <a:r>
              <a:rPr lang="ru-RU" sz="2000" dirty="0" smtClean="0"/>
              <a:t>. Земли, которые должны были отойти государству палестинцев-арабов, были попросту разделены между Израилем, </a:t>
            </a:r>
            <a:r>
              <a:rPr lang="ru-RU" sz="2000" dirty="0" err="1" smtClean="0"/>
              <a:t>Трансиорданией</a:t>
            </a:r>
            <a:r>
              <a:rPr lang="ru-RU" sz="2000" dirty="0" smtClean="0"/>
              <a:t> и Египтом</a:t>
            </a:r>
            <a:r>
              <a:rPr lang="ru-RU" sz="2000" dirty="0" smtClean="0"/>
              <a:t>.  </a:t>
            </a:r>
          </a:p>
          <a:p>
            <a:pPr>
              <a:buNone/>
            </a:pPr>
            <a:r>
              <a:rPr lang="ru-RU" sz="2000" b="1" dirty="0" smtClean="0"/>
              <a:t>Арабские страны отказывались признавать право Израиля на существование. </a:t>
            </a:r>
            <a:r>
              <a:rPr lang="ru-RU" sz="2000" dirty="0" smtClean="0"/>
              <a:t>Израильское руководство, со своей стороны, проводило жесткую политику в отношении палестинских арабов, оказавшихся на территории Израиля. Это выражалось в насильственном выселении арабов, сносе домов, конфискациях земель </a:t>
            </a:r>
            <a:endParaRPr lang="ru-RU" sz="2000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834</Words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 Холодная война и конфликт на ближнем востоке</vt:lpstr>
      <vt:lpstr> Арабо – израильский конфликт</vt:lpstr>
      <vt:lpstr> истоки  ближневосточного конфликта</vt:lpstr>
      <vt:lpstr>Истоки  ближневосточного конфликта</vt:lpstr>
      <vt:lpstr>Слайд 5</vt:lpstr>
      <vt:lpstr> И. В. Сталин и создание еврейского государства.</vt:lpstr>
      <vt:lpstr> История создания государства Израиль</vt:lpstr>
      <vt:lpstr>История создания государства Израиль</vt:lpstr>
      <vt:lpstr> Начало войны за независимость</vt:lpstr>
      <vt:lpstr> Арабо – израильские войны</vt:lpstr>
      <vt:lpstr> Смена ориентиров</vt:lpstr>
      <vt:lpstr>Смена ориентиров</vt:lpstr>
      <vt:lpstr>Вторая арабо-израильская война 1956 г. "Суэцкая кампания"</vt:lpstr>
      <vt:lpstr>Слайд 14</vt:lpstr>
      <vt:lpstr> Поддержка СССР арабским силам</vt:lpstr>
      <vt:lpstr>После Войны за независимость(1947-1949) Израиль оказался во враждебном арабском окружении и нуждался в сильном союзнике, которым стали для него США. С другой стороны, такие арабские страны, как Египет, Сирия и другие, установили тесные военно-политические отношения с СССР, «который был не прочь поддержать „дружественные антиимпериалистические страны“». Так Ближний Восток стал ареной «Холодной войны», а внутренняя  и  внешняя политика, проводимая обеими странами, окончательно развели их по разным блокам.[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Холодная война</dc:title>
  <dc:creator>Семен</dc:creator>
  <cp:lastModifiedBy>Семен</cp:lastModifiedBy>
  <cp:revision>27</cp:revision>
  <dcterms:created xsi:type="dcterms:W3CDTF">2022-01-21T23:02:52Z</dcterms:created>
  <dcterms:modified xsi:type="dcterms:W3CDTF">2022-11-11T17:43:55Z</dcterms:modified>
</cp:coreProperties>
</file>