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1" r:id="rId2"/>
    <p:sldId id="326" r:id="rId3"/>
    <p:sldId id="327" r:id="rId4"/>
    <p:sldId id="325" r:id="rId5"/>
    <p:sldId id="302" r:id="rId6"/>
    <p:sldId id="328" r:id="rId7"/>
    <p:sldId id="303" r:id="rId8"/>
    <p:sldId id="304" r:id="rId9"/>
    <p:sldId id="322" r:id="rId10"/>
    <p:sldId id="305" r:id="rId11"/>
    <p:sldId id="329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298" r:id="rId21"/>
    <p:sldId id="323" r:id="rId22"/>
    <p:sldId id="330" r:id="rId23"/>
    <p:sldId id="324" r:id="rId24"/>
    <p:sldId id="332" r:id="rId25"/>
    <p:sldId id="331" r:id="rId26"/>
    <p:sldId id="333" r:id="rId27"/>
    <p:sldId id="334" r:id="rId28"/>
    <p:sldId id="335" r:id="rId29"/>
    <p:sldId id="345" r:id="rId30"/>
    <p:sldId id="336" r:id="rId31"/>
    <p:sldId id="338" r:id="rId32"/>
    <p:sldId id="339" r:id="rId33"/>
    <p:sldId id="341" r:id="rId34"/>
    <p:sldId id="340" r:id="rId35"/>
    <p:sldId id="343" r:id="rId36"/>
    <p:sldId id="342" r:id="rId37"/>
    <p:sldId id="344" r:id="rId38"/>
    <p:sldId id="286" r:id="rId3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AE91E-8210-40D2-B365-A629D4C5C479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04CBED-AD69-4E31-93C3-CBFE2409B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6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5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31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87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17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68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35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9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15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9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6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66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13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08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85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0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52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44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29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90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03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49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88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56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5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07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16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75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5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2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0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9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6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1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4CBED-AD69-4E31-93C3-CBFE2409BA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0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8CE3-754F-47CD-9F73-5340365E99BE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CB0E-6ACA-4A69-A104-EE62D08D6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DC38-5BF9-4E01-AECD-1E4454A1FC4E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8634-6B2C-4797-804F-DC070784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EAE2-879D-4C08-9058-68C3CA90D965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07F8-417F-4203-81B9-1805A891A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B87A-2ABE-424E-9C57-B57DF9DA10B0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93D4-3997-4E25-9B2D-EB6D5AE77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7CE7-0A45-4038-BA50-FCD5CE00A8A7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D4D1-F3D0-41F5-A7EC-37640F07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8792-E78F-409F-B7C8-1456AAF5E671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D7FD-BF5D-45BC-AFDA-665033F1B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DE75-9FFD-4B8F-987A-3C51EC5030F4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A078-D31B-409B-9E29-3F890874F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EBB3-615C-4A7C-9717-4311A7EC524D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62DA-AA57-4680-B21C-D9B891ADA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3789-A4AC-449B-891F-7C777BF778BB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D6F2-A2C4-43AF-9231-9F924F7F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D9E9-9D33-4AF3-9BFE-58B5F8A43F7E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39B2-8EA8-445B-A8D4-7355262FD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C141-2FB6-4F3D-9476-04EC680CD13F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698B-373D-46DD-A128-4373BC3ED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738D8-A54C-4244-8823-80B9FB97380C}" type="datetimeFigureOut">
              <a:rPr lang="ru-RU"/>
              <a:pPr>
                <a:defRPr/>
              </a:pPr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46563-EFAA-4511-B081-0C099AA5B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83" y="1064526"/>
            <a:ext cx="9687635" cy="121464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Как можно сравнивать электрические поля?</a:t>
            </a:r>
            <a:endParaRPr lang="ru-RU" sz="40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32264" y="4462818"/>
            <a:ext cx="10822674" cy="1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charset="0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	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34703" y="2535309"/>
            <a:ext cx="10515600" cy="213222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110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Если на электрический заряд действует несколько электрических сил со стороны различных электрических полей, то как определить, что в результате будет с зарядом?</a:t>
            </a: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63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754" t="16899" r="23769" b="20981"/>
          <a:stretch/>
        </p:blipFill>
        <p:spPr>
          <a:xfrm>
            <a:off x="504967" y="736979"/>
            <a:ext cx="10331354" cy="59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4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642" t="23739" r="24888" b="23371"/>
          <a:stretch/>
        </p:blipFill>
        <p:spPr>
          <a:xfrm>
            <a:off x="363938" y="600501"/>
            <a:ext cx="11045589" cy="61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530" t="27078" r="24440" b="21554"/>
          <a:stretch/>
        </p:blipFill>
        <p:spPr>
          <a:xfrm>
            <a:off x="696035" y="736980"/>
            <a:ext cx="10140285" cy="59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6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643" t="20707" r="24552" b="27328"/>
          <a:stretch/>
        </p:blipFill>
        <p:spPr>
          <a:xfrm>
            <a:off x="696035" y="723331"/>
            <a:ext cx="10508777" cy="5955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7873" t="58735" r="24105" b="20758"/>
          <a:stretch/>
        </p:blipFill>
        <p:spPr>
          <a:xfrm>
            <a:off x="6277970" y="3207224"/>
            <a:ext cx="4708475" cy="21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643" t="20707" r="24552" b="27328"/>
          <a:stretch/>
        </p:blipFill>
        <p:spPr>
          <a:xfrm>
            <a:off x="696035" y="723331"/>
            <a:ext cx="10508777" cy="59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35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Задача №2.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ru-RU" sz="3600" b="1" dirty="0" smtClean="0">
                <a:latin typeface="Arial" panose="020B0604020202020204" pitchFamily="34" charset="0"/>
                <a:cs typeface="Arial" charset="0"/>
              </a:rPr>
              <a:t>Определите напряжённость поля в центре квадрата, в углах которого находятся заряды: (+</a:t>
            </a:r>
            <a:r>
              <a:rPr lang="en-US" sz="3600" b="1" dirty="0" smtClean="0">
                <a:latin typeface="Arial" panose="020B0604020202020204" pitchFamily="34" charset="0"/>
                <a:cs typeface="Arial" charset="0"/>
              </a:rPr>
              <a:t>q</a:t>
            </a:r>
            <a:r>
              <a:rPr lang="ru-RU" sz="3600" b="1" dirty="0" smtClean="0">
                <a:latin typeface="Arial" panose="020B0604020202020204" pitchFamily="34" charset="0"/>
                <a:cs typeface="Arial" charset="0"/>
              </a:rPr>
              <a:t>), </a:t>
            </a:r>
            <a:r>
              <a:rPr lang="ru-RU" sz="3600" b="1" dirty="0">
                <a:latin typeface="Arial" panose="020B0604020202020204" pitchFamily="34" charset="0"/>
                <a:cs typeface="Arial" charset="0"/>
              </a:rPr>
              <a:t>(+</a:t>
            </a:r>
            <a:r>
              <a:rPr lang="en-US" sz="3600" b="1" dirty="0">
                <a:latin typeface="Arial" panose="020B0604020202020204" pitchFamily="34" charset="0"/>
                <a:cs typeface="Arial" charset="0"/>
              </a:rPr>
              <a:t>q</a:t>
            </a:r>
            <a:r>
              <a:rPr lang="ru-RU" sz="3600" b="1" dirty="0" smtClean="0">
                <a:latin typeface="Arial" panose="020B0604020202020204" pitchFamily="34" charset="0"/>
                <a:cs typeface="Arial" charset="0"/>
              </a:rPr>
              <a:t>), (-</a:t>
            </a:r>
            <a:r>
              <a:rPr lang="en-US" sz="3600" b="1" dirty="0" smtClean="0">
                <a:latin typeface="Arial" panose="020B0604020202020204" pitchFamily="34" charset="0"/>
                <a:cs typeface="Arial" charset="0"/>
              </a:rPr>
              <a:t>q</a:t>
            </a:r>
            <a:r>
              <a:rPr lang="ru-RU" sz="3600" b="1" dirty="0" smtClean="0">
                <a:latin typeface="Arial" panose="020B0604020202020204" pitchFamily="34" charset="0"/>
                <a:cs typeface="Arial" charset="0"/>
              </a:rPr>
              <a:t>), (-</a:t>
            </a:r>
            <a:r>
              <a:rPr lang="en-US" sz="3600" b="1" dirty="0" smtClean="0">
                <a:latin typeface="Arial" panose="020B0604020202020204" pitchFamily="34" charset="0"/>
                <a:cs typeface="Arial" charset="0"/>
              </a:rPr>
              <a:t>q</a:t>
            </a:r>
            <a:r>
              <a:rPr lang="ru-RU" sz="3600" b="1" dirty="0">
                <a:latin typeface="Arial" panose="020B0604020202020204" pitchFamily="34" charset="0"/>
                <a:cs typeface="Arial" charset="0"/>
              </a:rPr>
              <a:t>)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5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865" t="15331" r="31605" b="21952"/>
          <a:stretch/>
        </p:blipFill>
        <p:spPr>
          <a:xfrm>
            <a:off x="368488" y="696036"/>
            <a:ext cx="10945504" cy="61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39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530" t="12742" r="23657" b="34098"/>
          <a:stretch/>
        </p:blipFill>
        <p:spPr>
          <a:xfrm>
            <a:off x="518615" y="873458"/>
            <a:ext cx="11327641" cy="5854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7873" t="58735" r="24105" b="20758"/>
          <a:stretch/>
        </p:blipFill>
        <p:spPr>
          <a:xfrm>
            <a:off x="4449170" y="1924333"/>
            <a:ext cx="7246961" cy="158314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131558" y="2620370"/>
            <a:ext cx="603230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117080" y="2494329"/>
            <a:ext cx="198120" cy="252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201662" y="2493391"/>
            <a:ext cx="198120" cy="252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07144" y="2554806"/>
            <a:ext cx="150125" cy="1144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70116" y="2569590"/>
            <a:ext cx="171736" cy="99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216485" y="2554806"/>
            <a:ext cx="171736" cy="996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92108" y="2115878"/>
            <a:ext cx="698405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  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     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+mn-cs"/>
              </a:rPr>
              <a:t>+2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+mn-cs"/>
              </a:rPr>
              <a:t>q                 -q</a:t>
            </a:r>
            <a:endParaRPr lang="ru-RU" sz="3200" b="1" i="1" dirty="0" smtClean="0">
              <a:ln>
                <a:solidFill>
                  <a:srgbClr val="002060"/>
                </a:solidFill>
              </a:ln>
              <a:latin typeface="Arial" panose="020B0604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ru-RU" sz="32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    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latin typeface="Arial" panose="020B0604020202020204" pitchFamily="34" charset="0"/>
                <a:cs typeface="+mn-cs"/>
              </a:rPr>
              <a:t>А                 В               С</a:t>
            </a:r>
            <a:endParaRPr lang="ru-RU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413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530" t="12742" r="23657" b="34098"/>
          <a:stretch/>
        </p:blipFill>
        <p:spPr>
          <a:xfrm>
            <a:off x="518615" y="873458"/>
            <a:ext cx="11327641" cy="58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8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86" y="750627"/>
            <a:ext cx="9687635" cy="121464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Как можно сравнивать электрические поля?</a:t>
            </a:r>
            <a:endParaRPr lang="ru-RU" sz="40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66" y="2285999"/>
            <a:ext cx="10822674" cy="1856096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	По силе, действующей на любой заряд в любой точке поля со стороны поля.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	Значит можно ввести такую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charset="0"/>
              </a:rPr>
              <a:t>характеристику поля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, знание которой позволит определить эту силу.</a:t>
            </a: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99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869" y="223045"/>
            <a:ext cx="10515600" cy="9233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 свойств поля и вещества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833" y="1505862"/>
            <a:ext cx="4040187" cy="6397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вещество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Непроницаемо</a:t>
            </a: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Имеет объём и форму</a:t>
            </a: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Ощущается визуально и тактильно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05863"/>
            <a:ext cx="4041775" cy="639762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Взаимопроницаемо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 ограничено в пространстве</a:t>
            </a:r>
          </a:p>
          <a:p>
            <a:pPr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 воспринимается органами чувств</a:t>
            </a:r>
          </a:p>
          <a:p>
            <a:pPr>
              <a:buFont typeface="Arial" charset="0"/>
              <a:buNone/>
              <a:defRPr/>
            </a:pP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6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2752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Заряженные тела притягивают или отталкивают друг друга. При перемещении заряженных тел, действующие между ними силы совершают работу.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Из механики известно, что система, способная совершать работу благодаря взаимодействию тел друг с другом, обладает потенциальной энергией.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Значит, система заряженных тел обладает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charset="0"/>
              </a:rPr>
              <a:t>электрической (электростатической) потенциальной энергией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. </a:t>
            </a:r>
          </a:p>
          <a:p>
            <a:pPr marL="514350" indent="-514350" algn="just"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Какова же потенциальная энергия заряда в однородном электрическом поле?</a:t>
            </a: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17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Потенциальная энергия заряда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843" y="5805999"/>
            <a:ext cx="9990161" cy="524463"/>
          </a:xfrm>
        </p:spPr>
        <p:txBody>
          <a:bodyPr>
            <a:normAutofit/>
          </a:bodyPr>
          <a:lstStyle/>
          <a:p>
            <a:pPr marL="514350" indent="-514350" algn="ctr"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Эта работа не зависит от формы траектории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52" t="3981" r="2854" b="14428"/>
          <a:stretch/>
        </p:blipFill>
        <p:spPr>
          <a:xfrm>
            <a:off x="393577" y="0"/>
            <a:ext cx="11395881" cy="55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8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8461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Работа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10399595" cy="4661113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А = - (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W</a:t>
            </a:r>
            <a:r>
              <a:rPr lang="en-US" sz="32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p2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– W</a:t>
            </a:r>
            <a:r>
              <a:rPr lang="en-US" sz="32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p1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)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= - </a:t>
            </a:r>
            <a:r>
              <a:rPr lang="el-G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W</a:t>
            </a:r>
            <a:r>
              <a:rPr lang="en-US" sz="32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p</a:t>
            </a:r>
            <a:endParaRPr lang="ru-RU" sz="3200" b="1" baseline="-25000" dirty="0">
              <a:solidFill>
                <a:srgbClr val="0070C0"/>
              </a:solidFill>
              <a:latin typeface="Arial" panose="020B0604020202020204" pitchFamily="34" charset="0"/>
              <a:cs typeface="Arial" charset="0"/>
            </a:endParaRPr>
          </a:p>
          <a:p>
            <a:pPr marL="0" indent="0" algn="just"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работа не зависит от формы траектории, то она равна изменению потенциальной энергии, взятому с противоположным знаком.</a:t>
            </a:r>
          </a:p>
          <a:p>
            <a:pPr marL="0" indent="0" algn="just"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W</a:t>
            </a:r>
            <a:r>
              <a:rPr lang="en-US" sz="32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p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=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qEd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 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- для однородного поля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      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(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подобие 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W</a:t>
            </a:r>
            <a:r>
              <a:rPr lang="ru-RU" b="1" baseline="-25000" dirty="0" smtClean="0">
                <a:latin typeface="Arial" panose="020B0604020202020204" pitchFamily="34" charset="0"/>
                <a:cs typeface="Arial" charset="0"/>
              </a:rPr>
              <a:t>р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= </a:t>
            </a:r>
            <a:r>
              <a:rPr lang="en-US" b="1" dirty="0" err="1" smtClean="0">
                <a:latin typeface="Arial" panose="020B0604020202020204" pitchFamily="34" charset="0"/>
                <a:cs typeface="Arial" charset="0"/>
              </a:rPr>
              <a:t>mgh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, но 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q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charset="0"/>
              </a:rPr>
              <a:t>м.б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. 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&gt;&lt;0)</a:t>
            </a:r>
          </a:p>
          <a:p>
            <a:pPr marL="0" indent="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А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потенциальная энергия заряженного тела в поле уменьшается: </a:t>
            </a:r>
            <a:r>
              <a:rPr lang="el-G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Wp &lt; 0,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растёт его кинетическая энергия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замкнутой траектории, когда заряд возвращается в начальную точку, работа поля равна нулю. А=0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50878" y="2756848"/>
            <a:ext cx="777922" cy="464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52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Электростатическое поле, работа которого на замкнутой траектории равна 0, называют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потенциальным.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W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p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=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qEd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Потенциальная энергия заряда в поле пропорциональна заряду.</a:t>
            </a: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Значит отношение потенциальной энергии к заряду не зависит от помещаемого в поле заряда.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62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В механике взаимодействие тел друг на друга характеризуют силой и потенциальной энергией.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Электрическое поле также имеет силовую и энергетическую характеристику.</a:t>
            </a:r>
          </a:p>
          <a:p>
            <a:pPr marL="514350" indent="-514350" algn="just">
              <a:buNone/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Энергетическая характеристика поля – ПОТЕНЦИАЛ.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12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8657" t="32446" r="25783" b="29541"/>
          <a:stretch/>
        </p:blipFill>
        <p:spPr>
          <a:xfrm>
            <a:off x="218363" y="661514"/>
            <a:ext cx="11245754" cy="4865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898" y="4804013"/>
            <a:ext cx="7206015" cy="20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8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898" y="729753"/>
            <a:ext cx="11341289" cy="3528348"/>
          </a:xfrm>
        </p:spPr>
        <p:txBody>
          <a:bodyPr>
            <a:normAutofit lnSpcReduction="10000"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Значение потенциала в данной точке зависит от выбора нулевого уровня для отсчёта потенциала. Практическое значение имеет не сам потенциал в точке, а изменение потенциала, которое не зависит от выбора нулевого уровня отсчёта потенциала.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Т. к. потенциальная энергия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W</a:t>
            </a:r>
            <a:r>
              <a:rPr lang="ru-RU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р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 = q</a:t>
            </a:r>
            <a:r>
              <a:rPr lang="el-G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φ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, то работа равна: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А = - (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W</a:t>
            </a:r>
            <a:r>
              <a:rPr lang="en-US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p2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 – W</a:t>
            </a:r>
            <a:r>
              <a:rPr lang="en-US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p1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)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 = - q (</a:t>
            </a:r>
            <a:r>
              <a:rPr lang="el-G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φ</a:t>
            </a:r>
            <a:r>
              <a:rPr lang="en-US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 – </a:t>
            </a:r>
            <a:r>
              <a:rPr lang="el-G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φ</a:t>
            </a:r>
            <a:r>
              <a:rPr lang="en-US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)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= q (</a:t>
            </a:r>
            <a:r>
              <a:rPr lang="el-G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φ</a:t>
            </a:r>
            <a:r>
              <a:rPr lang="en-US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 - </a:t>
            </a:r>
            <a:r>
              <a:rPr lang="el-G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φ</a:t>
            </a:r>
            <a:r>
              <a:rPr lang="en-US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) =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qU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U =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φ</a:t>
            </a:r>
            <a:r>
              <a:rPr lang="en-US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1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 -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φ</a:t>
            </a:r>
            <a:r>
              <a:rPr lang="en-US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=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A/q  -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charset="0"/>
              </a:rPr>
              <a:t>разность потенциалов (напряжение)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7463" t="47718" r="30485" b="19986"/>
          <a:stretch/>
        </p:blipFill>
        <p:spPr>
          <a:xfrm>
            <a:off x="313899" y="4121624"/>
            <a:ext cx="10699844" cy="27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5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873" t="21503" r="25000" b="24341"/>
          <a:stretch/>
        </p:blipFill>
        <p:spPr>
          <a:xfrm>
            <a:off x="341194" y="0"/>
            <a:ext cx="114368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2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985" t="27850" r="26903" b="22375"/>
          <a:stretch/>
        </p:blipFill>
        <p:spPr>
          <a:xfrm>
            <a:off x="559557" y="709686"/>
            <a:ext cx="11095631" cy="59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35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13899" y="1486065"/>
            <a:ext cx="10822674" cy="1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charset="0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	Если поочерёдно помещать в одну и ту же точку поля небольшие заряженные тела и измерять силы, то обнаружиться, что сила, действующая на заряд со стороны поля, прямо пропорциональна этому заряду.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55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838200" y="4077505"/>
            <a:ext cx="10515600" cy="1886567"/>
          </a:xfrm>
        </p:spPr>
        <p:txBody>
          <a:bodyPr/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charset="0"/>
              </a:rPr>
              <a:t>Значит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отношение силы, действующей на помещаемый в данную точку поля заряд , к этому заряду , для каждой точки поля не зависит от заряда и может рассматриваться как характеристика поля.</a:t>
            </a:r>
            <a:endParaRPr lang="ru-RU" b="1" dirty="0"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78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664" t="32628" r="27351" b="40891"/>
          <a:stretch/>
        </p:blipFill>
        <p:spPr>
          <a:xfrm>
            <a:off x="404060" y="1125538"/>
            <a:ext cx="11605970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54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968992"/>
            <a:ext cx="9990161" cy="4817660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el-GR" b="1" dirty="0" smtClean="0">
                <a:latin typeface="Arial" panose="020B0604020202020204" pitchFamily="34" charset="0"/>
                <a:cs typeface="Arial" charset="0"/>
              </a:rPr>
              <a:t>φ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= 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d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Е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= d k |q| / R</a:t>
            </a:r>
            <a:r>
              <a:rPr lang="en-US" b="1" baseline="30000" dirty="0" smtClean="0">
                <a:latin typeface="Arial" panose="020B0604020202020204" pitchFamily="34" charset="0"/>
                <a:cs typeface="Arial" charset="0"/>
              </a:rPr>
              <a:t>2</a:t>
            </a:r>
            <a:endParaRPr lang="ru-RU" b="1" baseline="30000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873" t="27874" r="26903" b="19961"/>
          <a:stretch/>
        </p:blipFill>
        <p:spPr>
          <a:xfrm>
            <a:off x="1019032" y="1678674"/>
            <a:ext cx="10508777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4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Задача № 4.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Потенциал точки А равен 100 В. Потенциал точки В?</a:t>
            </a:r>
          </a:p>
          <a:p>
            <a:pPr marL="514350" indent="-514350" algn="just">
              <a:buNone/>
              <a:defRPr/>
            </a:pPr>
            <a:endParaRPr lang="ru-RU" b="1" dirty="0" smtClean="0"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А. 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&gt;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100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Б. 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&lt;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100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В. 100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Г. 0 В</a:t>
            </a: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1381" t="31434" r="28806" b="48258"/>
          <a:stretch/>
        </p:blipFill>
        <p:spPr>
          <a:xfrm>
            <a:off x="4681182" y="2442949"/>
            <a:ext cx="4683988" cy="269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48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Задача № 4.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Потенциал точки А равен 100 В. Потенциал точки В?</a:t>
            </a:r>
          </a:p>
          <a:p>
            <a:pPr marL="514350" indent="-514350" algn="just">
              <a:buNone/>
              <a:defRPr/>
            </a:pPr>
            <a:endParaRPr lang="ru-RU" b="1" dirty="0" smtClean="0"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А. </a:t>
            </a:r>
            <a:r>
              <a:rPr lang="en-US" b="1" dirty="0" smtClean="0">
                <a:latin typeface="Arial" panose="020B0604020202020204" pitchFamily="34" charset="0"/>
                <a:cs typeface="Arial" charset="0"/>
              </a:rPr>
              <a:t>&gt;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 100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Б.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&lt;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 100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В. 100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Г. 0 В</a:t>
            </a: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1381" t="31434" r="28806" b="48258"/>
          <a:stretch/>
        </p:blipFill>
        <p:spPr>
          <a:xfrm>
            <a:off x="5500047" y="1815152"/>
            <a:ext cx="4683988" cy="2699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5336" t="53758" r="33619" b="35291"/>
          <a:stretch/>
        </p:blipFill>
        <p:spPr>
          <a:xfrm>
            <a:off x="2470245" y="4856354"/>
            <a:ext cx="4462818" cy="13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5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Задача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5.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Потенциал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точки А равен 100 В. Чему равен потенциал точки В?</a:t>
            </a:r>
          </a:p>
          <a:p>
            <a:pPr marL="514350" indent="-514350" algn="just">
              <a:buNone/>
              <a:defRPr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charset="0"/>
              </a:rPr>
              <a:t>А.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200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В</a:t>
            </a:r>
          </a:p>
          <a:p>
            <a:pPr marL="514350" indent="-514350" algn="just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charset="0"/>
              </a:rPr>
              <a:t>Б.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100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В</a:t>
            </a:r>
          </a:p>
          <a:p>
            <a:pPr marL="514350" indent="-514350" algn="just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charset="0"/>
              </a:rPr>
              <a:t>В.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50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В</a:t>
            </a:r>
          </a:p>
          <a:p>
            <a:pPr marL="514350" indent="-514350" algn="just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charset="0"/>
              </a:rPr>
              <a:t>Г. 0 В</a:t>
            </a:r>
          </a:p>
          <a:p>
            <a:pPr marL="514350" indent="-514350" algn="just">
              <a:buNone/>
              <a:defRPr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6455" t="35545" r="35634" b="35983"/>
          <a:stretch/>
        </p:blipFill>
        <p:spPr>
          <a:xfrm>
            <a:off x="4667534" y="2315597"/>
            <a:ext cx="3684895" cy="32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35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. Задача №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5.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Потенциал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точки А равен 100 В. Чему равен потенциал точки В?</a:t>
            </a:r>
          </a:p>
          <a:p>
            <a:pPr marL="514350" indent="-514350" algn="just">
              <a:buNone/>
              <a:defRPr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 algn="just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charset="0"/>
              </a:rPr>
              <a:t>А.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200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В</a:t>
            </a:r>
          </a:p>
          <a:p>
            <a:pPr marL="514350" indent="-514350" algn="just"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Б.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100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В</a:t>
            </a:r>
          </a:p>
          <a:p>
            <a:pPr marL="514350" indent="-514350" algn="just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charset="0"/>
              </a:rPr>
              <a:t>В.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50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В</a:t>
            </a:r>
          </a:p>
          <a:p>
            <a:pPr marL="514350" indent="-514350" algn="just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charset="0"/>
              </a:rPr>
              <a:t>Г. 0 В</a:t>
            </a:r>
          </a:p>
          <a:p>
            <a:pPr marL="514350" indent="-514350" algn="just">
              <a:buNone/>
              <a:defRPr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6455" t="35545" r="35634" b="35983"/>
          <a:stretch/>
        </p:blipFill>
        <p:spPr>
          <a:xfrm>
            <a:off x="6837528" y="1809405"/>
            <a:ext cx="3684895" cy="3293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2761" t="65505" r="36194" b="25735"/>
          <a:stretch/>
        </p:blipFill>
        <p:spPr>
          <a:xfrm>
            <a:off x="2292823" y="5102782"/>
            <a:ext cx="4115675" cy="9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35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10495130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Задача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6.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Заряд 1 создаёт в точке А потенциал 400 В, заряд 2 создает в этой точке потенциал –300 В. Итоговый потенциал в точке А равен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А. -120000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Б. 500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В. 100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Г. – 100 В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6623" t="44926" r="31884" b="41336"/>
          <a:stretch/>
        </p:blipFill>
        <p:spPr>
          <a:xfrm>
            <a:off x="5172501" y="3111690"/>
            <a:ext cx="4974906" cy="17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5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Потенциал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10495130" cy="4661113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Задача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6. </a:t>
            </a: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Заряд 1 создаёт в точке А потенциал 400 В, заряд 2 создает в этой точке потенциал –300 В. Итоговый потенциал в точке А равен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А. -120000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Б. 500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rPr>
              <a:t>В. 100 В</a:t>
            </a:r>
          </a:p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Г. – 100 В 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6623" t="44926" r="31884" b="41336"/>
          <a:stretch/>
        </p:blipFill>
        <p:spPr>
          <a:xfrm>
            <a:off x="5172501" y="3111690"/>
            <a:ext cx="4974906" cy="1787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0448" t="64310" r="28582" b="25536"/>
          <a:stretch/>
        </p:blipFill>
        <p:spPr>
          <a:xfrm>
            <a:off x="3596183" y="5431809"/>
            <a:ext cx="7048981" cy="9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smtClean="0">
                <a:latin typeface="Arial" charset="0"/>
              </a:rPr>
              <a:t>Домашнее задание: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>
                <a:latin typeface="Arial" charset="0"/>
              </a:rPr>
              <a:t>П. </a:t>
            </a:r>
            <a:r>
              <a:rPr lang="ru-RU" sz="3200" dirty="0" smtClean="0">
                <a:latin typeface="Arial" charset="0"/>
              </a:rPr>
              <a:t>2</a:t>
            </a:r>
            <a:r>
              <a:rPr lang="en-US" sz="3200" dirty="0" smtClean="0">
                <a:latin typeface="Arial" charset="0"/>
              </a:rPr>
              <a:t>5 – 31</a:t>
            </a:r>
            <a:r>
              <a:rPr lang="ru-RU" sz="3200" dirty="0" smtClean="0">
                <a:latin typeface="Arial" charset="0"/>
              </a:rPr>
              <a:t>, знать теорию, знать записи в тетради!</a:t>
            </a:r>
            <a:endParaRPr lang="en-US" sz="3200" dirty="0">
              <a:latin typeface="Arial" charset="0"/>
            </a:endParaRPr>
          </a:p>
          <a:p>
            <a:r>
              <a:rPr lang="ru-RU" sz="3200" dirty="0" smtClean="0">
                <a:latin typeface="Arial" charset="0"/>
              </a:rPr>
              <a:t> № 43.20 – 43.24</a:t>
            </a:r>
            <a:endParaRPr lang="ru-RU" sz="3200" dirty="0" smtClean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087" y="10918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642" t="23237" r="24664" b="17795"/>
          <a:stretch/>
        </p:blipFill>
        <p:spPr>
          <a:xfrm>
            <a:off x="709682" y="764275"/>
            <a:ext cx="10699846" cy="60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76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087" y="10918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754" t="29051" r="25224" b="19388"/>
          <a:stretch/>
        </p:blipFill>
        <p:spPr>
          <a:xfrm>
            <a:off x="941696" y="764276"/>
            <a:ext cx="10467832" cy="60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01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087" y="10918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77671" y="1125538"/>
                <a:ext cx="11354938" cy="5732462"/>
              </a:xfrm>
            </p:spPr>
            <p:txBody>
              <a:bodyPr>
                <a:normAutofit/>
              </a:bodyPr>
              <a:lstStyle/>
              <a:p>
                <a:pPr marL="514350" indent="-514350" algn="just">
                  <a:buNone/>
                  <a:defRPr/>
                </a:pPr>
                <a:r>
                  <a:rPr lang="ru-RU" b="1" dirty="0" smtClean="0">
                    <a:latin typeface="Arial" panose="020B0604020202020204" pitchFamily="34" charset="0"/>
                    <a:cs typeface="Arial" charset="0"/>
                  </a:rPr>
                  <a:t> Отсюда и сила, действующая на заряд </a:t>
                </a:r>
                <a:r>
                  <a:rPr lang="en-US" b="1" dirty="0" smtClean="0">
                    <a:latin typeface="Arial" panose="020B0604020202020204" pitchFamily="34" charset="0"/>
                    <a:cs typeface="Arial" charset="0"/>
                  </a:rPr>
                  <a:t>q</a:t>
                </a:r>
                <a:r>
                  <a:rPr lang="ru-RU" b="1" dirty="0" smtClean="0">
                    <a:latin typeface="Arial" panose="020B0604020202020204" pitchFamily="34" charset="0"/>
                    <a:cs typeface="Arial" charset="0"/>
                  </a:rPr>
                  <a:t> со стороны электрического поля,  равна:</a:t>
                </a:r>
              </a:p>
              <a:p>
                <a:pPr marL="514350" indent="-51435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𝑭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charset="0"/>
                        </a:rPr>
                        <m:t>𝒒</m:t>
                      </m:r>
                      <m:acc>
                        <m:accPr>
                          <m:chr m:val="⃗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𝑬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ru-RU" sz="3600" b="1" dirty="0" smtClean="0">
                  <a:latin typeface="Arial" panose="020B0604020202020204" pitchFamily="34" charset="0"/>
                  <a:cs typeface="Arial" charset="0"/>
                </a:endParaRPr>
              </a:p>
              <a:p>
                <a:pPr marL="514350" indent="-514350" algn="just">
                  <a:buNone/>
                  <a:defRPr/>
                </a:pPr>
                <a:endParaRPr lang="ru-RU" b="1" dirty="0">
                  <a:latin typeface="Arial" panose="020B0604020202020204" pitchFamily="34" charset="0"/>
                  <a:cs typeface="Arial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ru-RU" b="1" dirty="0" smtClean="0">
                    <a:latin typeface="Arial" panose="020B0604020202020204" pitchFamily="34" charset="0"/>
                    <a:cs typeface="Arial" charset="0"/>
                  </a:rPr>
                  <a:t>Если поле создаётся точечным зарядом </a:t>
                </a:r>
                <a:r>
                  <a:rPr lang="en-US" b="1" dirty="0" smtClean="0">
                    <a:latin typeface="Arial" panose="020B0604020202020204" pitchFamily="34" charset="0"/>
                    <a:cs typeface="Arial" charset="0"/>
                  </a:rPr>
                  <a:t>q</a:t>
                </a:r>
                <a:r>
                  <a:rPr lang="en-US" b="1" baseline="-25000" dirty="0" smtClean="0">
                    <a:latin typeface="Arial" panose="020B0604020202020204" pitchFamily="34" charset="0"/>
                    <a:cs typeface="Arial" charset="0"/>
                  </a:rPr>
                  <a:t>0</a:t>
                </a:r>
                <a:r>
                  <a:rPr lang="en-US" b="1" dirty="0" smtClean="0">
                    <a:latin typeface="Arial" panose="020B0604020202020204" pitchFamily="34" charset="0"/>
                    <a:cs typeface="Arial" charset="0"/>
                  </a:rPr>
                  <a:t>,</a:t>
                </a:r>
                <a:r>
                  <a:rPr lang="ru-RU" b="1" dirty="0" smtClean="0">
                    <a:latin typeface="Arial" panose="020B0604020202020204" pitchFamily="34" charset="0"/>
                    <a:cs typeface="Arial" charset="0"/>
                  </a:rPr>
                  <a:t> и оно действует на другой заряд </a:t>
                </a:r>
                <a:r>
                  <a:rPr lang="en-US" b="1" dirty="0" smtClean="0">
                    <a:latin typeface="Arial" panose="020B0604020202020204" pitchFamily="34" charset="0"/>
                    <a:cs typeface="Arial" charset="0"/>
                  </a:rPr>
                  <a:t>q</a:t>
                </a:r>
                <a:r>
                  <a:rPr lang="ru-RU" b="1" dirty="0" smtClean="0">
                    <a:latin typeface="Arial" panose="020B0604020202020204" pitchFamily="34" charset="0"/>
                    <a:cs typeface="Arial" charset="0"/>
                  </a:rPr>
                  <a:t> с силой:</a:t>
                </a:r>
              </a:p>
              <a:p>
                <a:pPr marL="0" indent="0">
                  <a:buNone/>
                  <a:defRPr/>
                </a:pPr>
                <a:r>
                  <a:rPr lang="en-US" sz="3600" b="1" dirty="0" smtClean="0">
                    <a:latin typeface="Arial" panose="020B0604020202020204" pitchFamily="34" charset="0"/>
                    <a:cs typeface="Arial" charset="0"/>
                  </a:rPr>
                  <a:t>F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𝒒</m:t>
                            </m:r>
                            <m:r>
                              <a:rPr lang="en-US" sz="3600" b="1" i="1" baseline="-2500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𝟎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𝒓</m:t>
                        </m:r>
                        <m:r>
                          <a:rPr lang="en-US" sz="3600" b="1" i="1" baseline="30000" smtClean="0"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den>
                    </m:f>
                    <m:r>
                      <a:rPr lang="ru-RU" sz="3600" b="1" i="0" smtClean="0">
                        <a:latin typeface="Cambria Math" panose="02040503050406030204" pitchFamily="18" charset="0"/>
                        <a:cs typeface="Arial" charset="0"/>
                      </a:rPr>
                      <m:t>,  то </m:t>
                    </m:r>
                  </m:oMath>
                </a14:m>
                <a:endParaRPr lang="ru-RU" sz="3600" b="1" dirty="0" smtClean="0">
                  <a:latin typeface="Arial" panose="020B0604020202020204" pitchFamily="34" charset="0"/>
                  <a:cs typeface="Arial" charset="0"/>
                </a:endParaRPr>
              </a:p>
              <a:p>
                <a:pPr marL="0" indent="0">
                  <a:buNone/>
                  <a:defRPr/>
                </a:pPr>
                <a:r>
                  <a:rPr lang="ru-RU" b="1" dirty="0" smtClean="0">
                    <a:latin typeface="Arial" panose="020B0604020202020204" pitchFamily="34" charset="0"/>
                    <a:cs typeface="Arial" charset="0"/>
                  </a:rPr>
                  <a:t>Модуль напряжённости поля точечного заряда </a:t>
                </a:r>
                <a:r>
                  <a:rPr lang="en-US" b="1" dirty="0" smtClean="0">
                    <a:latin typeface="Arial" panose="020B0604020202020204" pitchFamily="34" charset="0"/>
                    <a:cs typeface="Arial" charset="0"/>
                  </a:rPr>
                  <a:t>q</a:t>
                </a:r>
                <a:r>
                  <a:rPr lang="en-US" b="1" baseline="-25000" dirty="0" smtClean="0">
                    <a:latin typeface="Arial" panose="020B0604020202020204" pitchFamily="34" charset="0"/>
                    <a:cs typeface="Arial" charset="0"/>
                  </a:rPr>
                  <a:t>0</a:t>
                </a:r>
                <a:r>
                  <a:rPr lang="ru-RU" b="1" dirty="0" smtClean="0">
                    <a:latin typeface="Arial" panose="020B0604020202020204" pitchFamily="34" charset="0"/>
                    <a:cs typeface="Arial" charset="0"/>
                  </a:rPr>
                  <a:t> на расстоянии </a:t>
                </a:r>
                <a:r>
                  <a:rPr lang="en-US" b="1" dirty="0" smtClean="0">
                    <a:latin typeface="Arial" panose="020B0604020202020204" pitchFamily="34" charset="0"/>
                    <a:cs typeface="Arial" charset="0"/>
                  </a:rPr>
                  <a:t>r</a:t>
                </a:r>
                <a:r>
                  <a:rPr lang="ru-RU" b="1" dirty="0" smtClean="0">
                    <a:latin typeface="Arial" panose="020B0604020202020204" pitchFamily="34" charset="0"/>
                    <a:cs typeface="Arial" charset="0"/>
                  </a:rPr>
                  <a:t> от него равен: </a:t>
                </a:r>
              </a:p>
              <a:p>
                <a:pPr marL="0" indent="0">
                  <a:buNone/>
                  <a:defRPr/>
                </a:pPr>
                <a:r>
                  <a:rPr lang="ru-RU" sz="3600" b="1" dirty="0" smtClean="0">
                    <a:latin typeface="Arial" panose="020B0604020202020204" pitchFamily="34" charset="0"/>
                    <a:cs typeface="Arial" charset="0"/>
                  </a:rPr>
                  <a:t>Е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𝑭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𝒒</m:t>
                            </m:r>
                          </m:e>
                        </m: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𝒒</m:t>
                            </m:r>
                            <m:r>
                              <a:rPr lang="en-US" sz="3600" b="1" i="1" baseline="-25000" smtClean="0">
                                <a:latin typeface="Cambria Math" panose="02040503050406030204" pitchFamily="18" charset="0"/>
                                <a:cs typeface="Arial" charset="0"/>
                              </a:rPr>
                              <m:t>𝟎</m:t>
                            </m:r>
                          </m:e>
                        </m: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charset="0"/>
                          </a:rPr>
                          <m:t>𝒓</m:t>
                        </m:r>
                        <m:r>
                          <a:rPr lang="en-US" sz="3600" b="1" i="1" baseline="30000" smtClean="0"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600" b="1" dirty="0">
                  <a:latin typeface="Arial" panose="020B0604020202020204" pitchFamily="34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671" y="1125538"/>
                <a:ext cx="11354938" cy="5732462"/>
              </a:xfrm>
              <a:blipFill rotWithShape="0">
                <a:blip r:embed="rId3"/>
                <a:stretch>
                  <a:fillRect l="-1610" t="-1915" r="-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737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6531" t="27078" r="24552" b="10803"/>
          <a:stretch/>
        </p:blipFill>
        <p:spPr>
          <a:xfrm>
            <a:off x="736980" y="712122"/>
            <a:ext cx="10331354" cy="61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11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545" t="38402" r="30149" b="13415"/>
          <a:stretch/>
        </p:blipFill>
        <p:spPr>
          <a:xfrm>
            <a:off x="846160" y="906560"/>
            <a:ext cx="10631607" cy="56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15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621" y="0"/>
            <a:ext cx="8229600" cy="846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Напряжённость электрического поля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6160" y="1125538"/>
            <a:ext cx="9990161" cy="5732462"/>
          </a:xfrm>
        </p:spPr>
        <p:txBody>
          <a:bodyPr>
            <a:normAutofit/>
          </a:bodyPr>
          <a:lstStyle/>
          <a:p>
            <a:pPr marL="514350" indent="-514350" algn="just"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charset="0"/>
              </a:rPr>
              <a:t>7. </a:t>
            </a:r>
            <a:r>
              <a:rPr lang="ru-RU" b="1" dirty="0">
                <a:latin typeface="Arial" panose="020B0604020202020204" pitchFamily="34" charset="0"/>
                <a:cs typeface="Arial" charset="0"/>
              </a:rPr>
              <a:t>Изображается с помощью силовых линий</a:t>
            </a:r>
          </a:p>
          <a:p>
            <a:pPr marL="514350" indent="-514350">
              <a:buNone/>
              <a:defRPr/>
            </a:pPr>
            <a:endParaRPr lang="ru-RU" b="1" dirty="0">
              <a:latin typeface="Arial" panose="020B0604020202020204" pitchFamily="34" charset="0"/>
              <a:cs typeface="Arial" charset="0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7202" t="28646" r="29478" b="28149"/>
          <a:stretch/>
        </p:blipFill>
        <p:spPr>
          <a:xfrm>
            <a:off x="559556" y="668740"/>
            <a:ext cx="10806762" cy="60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52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965</Words>
  <Application>Microsoft Office PowerPoint</Application>
  <PresentationFormat>Широкоэкранный</PresentationFormat>
  <Paragraphs>173</Paragraphs>
  <Slides>38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 New Roman</vt:lpstr>
      <vt:lpstr>Тема Office</vt:lpstr>
      <vt:lpstr>Как можно сравнивать электрические поля?</vt:lpstr>
      <vt:lpstr>Как можно сравнивать электрические поля?</vt:lpstr>
      <vt:lpstr>Презентация PowerPoint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Напряжённость электрического поля</vt:lpstr>
      <vt:lpstr>Сравнение свойств поля и вещества</vt:lpstr>
      <vt:lpstr>Презентация PowerPoint</vt:lpstr>
      <vt:lpstr>Потенциальная энергия заряда</vt:lpstr>
      <vt:lpstr>Работа электрического поля</vt:lpstr>
      <vt:lpstr>Потенциал электрического поля</vt:lpstr>
      <vt:lpstr>Презентация PowerPoint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Потенциал электрического поля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</dc:creator>
  <cp:lastModifiedBy>ADSA</cp:lastModifiedBy>
  <cp:revision>101</cp:revision>
  <dcterms:created xsi:type="dcterms:W3CDTF">2017-09-17T04:44:42Z</dcterms:created>
  <dcterms:modified xsi:type="dcterms:W3CDTF">2021-12-26T18:22:41Z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963415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