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4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909D-1A7C-42AA-BBE6-C57114D8B2C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590D-DFFC-4E83-8AF7-A41B2C8E6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909D-1A7C-42AA-BBE6-C57114D8B2C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590D-DFFC-4E83-8AF7-A41B2C8E6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909D-1A7C-42AA-BBE6-C57114D8B2C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590D-DFFC-4E83-8AF7-A41B2C8E6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909D-1A7C-42AA-BBE6-C57114D8B2C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590D-DFFC-4E83-8AF7-A41B2C8E6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909D-1A7C-42AA-BBE6-C57114D8B2C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590D-DFFC-4E83-8AF7-A41B2C8E6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909D-1A7C-42AA-BBE6-C57114D8B2C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590D-DFFC-4E83-8AF7-A41B2C8E6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909D-1A7C-42AA-BBE6-C57114D8B2C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590D-DFFC-4E83-8AF7-A41B2C8E6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909D-1A7C-42AA-BBE6-C57114D8B2C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590D-DFFC-4E83-8AF7-A41B2C8E6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909D-1A7C-42AA-BBE6-C57114D8B2C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590D-DFFC-4E83-8AF7-A41B2C8E6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909D-1A7C-42AA-BBE6-C57114D8B2C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590D-DFFC-4E83-8AF7-A41B2C8E6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909D-1A7C-42AA-BBE6-C57114D8B2C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590D-DFFC-4E83-8AF7-A41B2C8E6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0909D-1A7C-42AA-BBE6-C57114D8B2C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8590D-DFFC-4E83-8AF7-A41B2C8E6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164307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Внешняя политика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Екатерины </a:t>
            </a:r>
            <a:r>
              <a:rPr lang="en-US" b="1" dirty="0" smtClean="0">
                <a:solidFill>
                  <a:srgbClr val="FF0000"/>
                </a:solidFill>
              </a:rPr>
              <a:t>II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57430"/>
            <a:ext cx="6400800" cy="114300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Россия во второй половине </a:t>
            </a:r>
            <a:r>
              <a:rPr lang="en-US" dirty="0" smtClean="0">
                <a:solidFill>
                  <a:srgbClr val="002060"/>
                </a:solidFill>
              </a:rPr>
              <a:t>XVIII </a:t>
            </a:r>
            <a:r>
              <a:rPr lang="ru-RU" dirty="0" smtClean="0">
                <a:solidFill>
                  <a:srgbClr val="002060"/>
                </a:solidFill>
              </a:rPr>
              <a:t>века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338" name="Picture 2" descr="http://lh5.ggpht.com/_XIfhL88UMQc/TPMFe-oCDrI/AAAAAAAABWQ/th_dgNIKHgs/%D0%98%D0%BC%D0%BF%D0%B5%D1%80%D0%B0%D1%82%D1%80%D0%B8%D1%86%D0%B0%20%D0%95%D0%BA%D0%B0%D1%82%D0%B5%D1%80%D0%B8%D0%BD%D0%B0%20%D0%86%D0%86.jpg?imgmax=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143248"/>
            <a:ext cx="3214710" cy="3571900"/>
          </a:xfrm>
          <a:prstGeom prst="rect">
            <a:avLst/>
          </a:prstGeom>
          <a:noFill/>
        </p:spPr>
      </p:pic>
      <p:pic>
        <p:nvPicPr>
          <p:cNvPr id="14340" name="Picture 4" descr="http://www.capral-new.ru/catalog_photos/tzarizm/georg2sta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3143248"/>
            <a:ext cx="3391785" cy="3553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Присоединение Крыма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В1787 году Екатерина пригласила</a:t>
            </a:r>
          </a:p>
          <a:p>
            <a:pPr>
              <a:buNone/>
            </a:pPr>
            <a:r>
              <a:rPr lang="ru-RU" sz="2400" dirty="0" smtClean="0"/>
              <a:t>Австрийского императора Иосифа</a:t>
            </a:r>
          </a:p>
          <a:p>
            <a:pPr>
              <a:buNone/>
            </a:pPr>
            <a:r>
              <a:rPr lang="ru-RU" sz="2400" dirty="0" smtClean="0"/>
              <a:t>В путешествие по Крыму. Она желала</a:t>
            </a:r>
          </a:p>
          <a:p>
            <a:pPr>
              <a:buNone/>
            </a:pPr>
            <a:r>
              <a:rPr lang="ru-RU" sz="2400" dirty="0" smtClean="0"/>
              <a:t>союза с Австрией в предстоящей </a:t>
            </a:r>
          </a:p>
          <a:p>
            <a:pPr>
              <a:buNone/>
            </a:pPr>
            <a:r>
              <a:rPr lang="ru-RU" sz="2400" dirty="0" smtClean="0"/>
              <a:t>войне с Турцией. Потёмкин сделал</a:t>
            </a:r>
          </a:p>
          <a:p>
            <a:pPr>
              <a:buNone/>
            </a:pPr>
            <a:r>
              <a:rPr lang="ru-RU" sz="2400" dirty="0" smtClean="0"/>
              <a:t>всё, чтобы императрица осталась</a:t>
            </a:r>
          </a:p>
          <a:p>
            <a:pPr>
              <a:buNone/>
            </a:pPr>
            <a:r>
              <a:rPr lang="ru-RU" sz="2400" dirty="0" smtClean="0"/>
              <a:t>довольна. В Севастополе процессия</a:t>
            </a:r>
          </a:p>
          <a:p>
            <a:pPr>
              <a:buNone/>
            </a:pPr>
            <a:r>
              <a:rPr lang="ru-RU" sz="2400" dirty="0" smtClean="0"/>
              <a:t>любовалась русским черноморским</a:t>
            </a:r>
          </a:p>
          <a:p>
            <a:pPr>
              <a:buNone/>
            </a:pPr>
            <a:r>
              <a:rPr lang="ru-RU" sz="2400" dirty="0" smtClean="0"/>
              <a:t>флотом. Правда, на память об этом </a:t>
            </a:r>
          </a:p>
          <a:p>
            <a:pPr>
              <a:buNone/>
            </a:pPr>
            <a:r>
              <a:rPr lang="ru-RU" sz="2400" dirty="0" smtClean="0"/>
              <a:t>событии осталось выражение </a:t>
            </a:r>
          </a:p>
          <a:p>
            <a:pPr>
              <a:buNone/>
            </a:pPr>
            <a:r>
              <a:rPr lang="ru-RU" sz="2400" dirty="0" smtClean="0"/>
              <a:t>«потёмкинские деревни.»</a:t>
            </a:r>
          </a:p>
        </p:txBody>
      </p:sp>
      <p:pic>
        <p:nvPicPr>
          <p:cNvPr id="22532" name="Picture 4" descr="http://upyourpic.org/images/201404/v51nmo6p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84784"/>
            <a:ext cx="3779912" cy="4895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Вторая </a:t>
            </a:r>
            <a:r>
              <a:rPr lang="ru-RU" dirty="0" err="1" smtClean="0"/>
              <a:t>Русско</a:t>
            </a:r>
            <a:r>
              <a:rPr lang="ru-RU" dirty="0" smtClean="0"/>
              <a:t> – турецкая война </a:t>
            </a:r>
            <a:r>
              <a:rPr lang="ru-RU" dirty="0" smtClean="0"/>
              <a:t>17</a:t>
            </a:r>
            <a:r>
              <a:rPr lang="en-US" dirty="0" smtClean="0"/>
              <a:t>87</a:t>
            </a:r>
            <a:r>
              <a:rPr lang="ru-RU" dirty="0" smtClean="0"/>
              <a:t> </a:t>
            </a:r>
            <a:r>
              <a:rPr lang="ru-RU" dirty="0" smtClean="0"/>
              <a:t>– 1791г.г.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400" dirty="0" smtClean="0"/>
              <a:t>Победа над Турцией внушила</a:t>
            </a:r>
          </a:p>
          <a:p>
            <a:pPr>
              <a:buNone/>
            </a:pPr>
            <a:r>
              <a:rPr lang="ru-RU" sz="2400" dirty="0" smtClean="0"/>
              <a:t>императрице уверенность в </a:t>
            </a:r>
          </a:p>
          <a:p>
            <a:pPr>
              <a:buNone/>
            </a:pPr>
            <a:r>
              <a:rPr lang="ru-RU" sz="2400" dirty="0" smtClean="0"/>
              <a:t>своих силах. Уже в конце 1770-х</a:t>
            </a:r>
          </a:p>
          <a:p>
            <a:pPr>
              <a:buNone/>
            </a:pPr>
            <a:r>
              <a:rPr lang="ru-RU" sz="2400" dirty="0" smtClean="0"/>
              <a:t>годов Екатерина и Потёмкин</a:t>
            </a:r>
          </a:p>
          <a:p>
            <a:pPr>
              <a:buNone/>
            </a:pPr>
            <a:r>
              <a:rPr lang="ru-RU" sz="2400" dirty="0" smtClean="0"/>
              <a:t>разработали так называемый</a:t>
            </a:r>
          </a:p>
          <a:p>
            <a:pPr>
              <a:buNone/>
            </a:pPr>
            <a:r>
              <a:rPr lang="ru-RU" sz="2400" b="1" dirty="0" smtClean="0"/>
              <a:t>«Греческий проект», согласно </a:t>
            </a:r>
          </a:p>
          <a:p>
            <a:pPr>
              <a:buNone/>
            </a:pPr>
            <a:r>
              <a:rPr lang="ru-RU" sz="2400" b="1" dirty="0" smtClean="0"/>
              <a:t>которому вместо турецких </a:t>
            </a:r>
            <a:r>
              <a:rPr lang="ru-RU" sz="2400" b="1" dirty="0" err="1" smtClean="0"/>
              <a:t>вла</a:t>
            </a:r>
            <a:r>
              <a:rPr lang="ru-RU" sz="2400" b="1" dirty="0" smtClean="0"/>
              <a:t>-</a:t>
            </a:r>
          </a:p>
          <a:p>
            <a:pPr>
              <a:buNone/>
            </a:pPr>
            <a:r>
              <a:rPr lang="ru-RU" sz="2400" b="1" dirty="0" err="1" smtClean="0"/>
              <a:t>дений</a:t>
            </a:r>
            <a:r>
              <a:rPr lang="ru-RU" sz="2400" b="1" dirty="0" smtClean="0"/>
              <a:t> в Европе должна была </a:t>
            </a:r>
          </a:p>
          <a:p>
            <a:pPr>
              <a:buNone/>
            </a:pPr>
            <a:r>
              <a:rPr lang="ru-RU" sz="2400" dirty="0" smtClean="0"/>
              <a:t>появиться </a:t>
            </a:r>
            <a:r>
              <a:rPr lang="ru-RU" sz="2400" b="1" dirty="0" smtClean="0"/>
              <a:t>Греческая империя со </a:t>
            </a:r>
          </a:p>
          <a:p>
            <a:pPr>
              <a:buNone/>
            </a:pPr>
            <a:r>
              <a:rPr lang="ru-RU" sz="2400" b="1" dirty="0" smtClean="0"/>
              <a:t>столицей в Константинополе.  </a:t>
            </a:r>
          </a:p>
          <a:p>
            <a:pPr>
              <a:buNone/>
            </a:pPr>
            <a:r>
              <a:rPr lang="ru-RU" sz="2400" dirty="0" smtClean="0"/>
              <a:t>Екатерина даже назвала своего</a:t>
            </a:r>
          </a:p>
          <a:p>
            <a:pPr>
              <a:buNone/>
            </a:pPr>
            <a:r>
              <a:rPr lang="ru-RU" sz="2400" dirty="0" smtClean="0"/>
              <a:t>второго внука Константином, </a:t>
            </a:r>
          </a:p>
          <a:p>
            <a:pPr>
              <a:buNone/>
            </a:pPr>
            <a:r>
              <a:rPr lang="ru-RU" sz="2400" dirty="0" smtClean="0"/>
              <a:t>проча его на православный престол.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Константин Павлович, внук Екатерины</a:t>
            </a:r>
            <a:endParaRPr lang="ru-RU" sz="2400" b="1" dirty="0"/>
          </a:p>
        </p:txBody>
      </p:sp>
      <p:pic>
        <p:nvPicPr>
          <p:cNvPr id="23554" name="Picture 2" descr="http://pics.livejournal.com/melanyja/pic/000wwyab/s640x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357299"/>
            <a:ext cx="378618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/>
              <a:t>Русско</a:t>
            </a:r>
            <a:r>
              <a:rPr lang="ru-RU" sz="3600" dirty="0" smtClean="0"/>
              <a:t> – турецкие войны</a:t>
            </a:r>
            <a:br>
              <a:rPr lang="ru-RU" sz="3600" dirty="0" smtClean="0"/>
            </a:br>
            <a:r>
              <a:rPr lang="en-US" sz="3600" dirty="0" smtClean="0"/>
              <a:t> </a:t>
            </a:r>
            <a:r>
              <a:rPr lang="ru-RU" sz="3600" dirty="0" smtClean="0"/>
              <a:t>Вторая война  1787 – 1791 г.г.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400" dirty="0" smtClean="0"/>
              <a:t>Турция не собиралась </a:t>
            </a:r>
          </a:p>
          <a:p>
            <a:pPr>
              <a:buNone/>
            </a:pPr>
            <a:r>
              <a:rPr lang="ru-RU" sz="2400" dirty="0" smtClean="0"/>
              <a:t>мириться с потерей Крыма.</a:t>
            </a:r>
          </a:p>
          <a:p>
            <a:pPr>
              <a:buNone/>
            </a:pPr>
            <a:r>
              <a:rPr lang="ru-RU" sz="2400" dirty="0" smtClean="0"/>
              <a:t>В июле 1787 года султан предъявил</a:t>
            </a:r>
          </a:p>
          <a:p>
            <a:pPr>
              <a:buNone/>
            </a:pPr>
            <a:r>
              <a:rPr lang="ru-RU" sz="2400" dirty="0" smtClean="0"/>
              <a:t>России ультиматум, с требованием</a:t>
            </a:r>
          </a:p>
          <a:p>
            <a:pPr>
              <a:buNone/>
            </a:pPr>
            <a:r>
              <a:rPr lang="ru-RU" sz="2400" dirty="0" smtClean="0"/>
              <a:t>его возвращения. После отказа </a:t>
            </a:r>
          </a:p>
          <a:p>
            <a:pPr>
              <a:buNone/>
            </a:pPr>
            <a:r>
              <a:rPr lang="ru-RU" sz="2400" dirty="0" smtClean="0"/>
              <a:t>России, в августе, Турция начала </a:t>
            </a:r>
          </a:p>
          <a:p>
            <a:pPr>
              <a:buNone/>
            </a:pPr>
            <a:r>
              <a:rPr lang="ru-RU" sz="2400" dirty="0" smtClean="0"/>
              <a:t>войну. Военное превосходство</a:t>
            </a:r>
          </a:p>
          <a:p>
            <a:pPr>
              <a:buNone/>
            </a:pPr>
            <a:r>
              <a:rPr lang="ru-RU" sz="2400" dirty="0" smtClean="0"/>
              <a:t>России было очевидным. Осенью</a:t>
            </a:r>
          </a:p>
          <a:p>
            <a:pPr>
              <a:buNone/>
            </a:pPr>
            <a:r>
              <a:rPr lang="ru-RU" sz="2400" dirty="0" smtClean="0"/>
              <a:t>1787года турки высадили крупный</a:t>
            </a:r>
          </a:p>
          <a:p>
            <a:pPr>
              <a:buNone/>
            </a:pPr>
            <a:r>
              <a:rPr lang="ru-RU" sz="2400" dirty="0" smtClean="0"/>
              <a:t>десант на </a:t>
            </a:r>
            <a:r>
              <a:rPr lang="ru-RU" sz="2400" dirty="0" err="1" smtClean="0"/>
              <a:t>Кинбурнской</a:t>
            </a:r>
            <a:r>
              <a:rPr lang="ru-RU" sz="2400" dirty="0" smtClean="0"/>
              <a:t> косе. Русские</a:t>
            </a:r>
          </a:p>
          <a:p>
            <a:pPr>
              <a:buNone/>
            </a:pPr>
            <a:r>
              <a:rPr lang="ru-RU" sz="2400" dirty="0" smtClean="0"/>
              <a:t>войска под командованием </a:t>
            </a:r>
          </a:p>
          <a:p>
            <a:pPr>
              <a:buNone/>
            </a:pPr>
            <a:r>
              <a:rPr lang="ru-RU" sz="2400" dirty="0" smtClean="0"/>
              <a:t>А.В. Суворова опрокинули десант в </a:t>
            </a:r>
          </a:p>
          <a:p>
            <a:pPr>
              <a:buNone/>
            </a:pPr>
            <a:r>
              <a:rPr lang="ru-RU" sz="2400" dirty="0" smtClean="0"/>
              <a:t>море. В1788 году Потёмкин захватил</a:t>
            </a:r>
          </a:p>
          <a:p>
            <a:pPr>
              <a:buNone/>
            </a:pPr>
            <a:r>
              <a:rPr lang="ru-RU" sz="2400" dirty="0" smtClean="0"/>
              <a:t>крепость Очаков, считавшуюся ключом </a:t>
            </a:r>
          </a:p>
          <a:p>
            <a:pPr>
              <a:buNone/>
            </a:pPr>
            <a:r>
              <a:rPr lang="ru-RU" sz="2400" dirty="0" smtClean="0"/>
              <a:t>к Чёрному морю.</a:t>
            </a:r>
            <a:r>
              <a:rPr lang="en-US" sz="2400" dirty="0" smtClean="0"/>
              <a:t>  </a:t>
            </a:r>
            <a:r>
              <a:rPr lang="ru-RU" sz="2400" dirty="0" smtClean="0"/>
              <a:t>Турцию поддерживали</a:t>
            </a:r>
          </a:p>
          <a:p>
            <a:pPr>
              <a:buNone/>
            </a:pPr>
            <a:r>
              <a:rPr lang="ru-RU" sz="2400" dirty="0" smtClean="0"/>
              <a:t>Англия и Пруссия, в1788г.войну России</a:t>
            </a:r>
          </a:p>
          <a:p>
            <a:pPr>
              <a:buNone/>
            </a:pPr>
            <a:r>
              <a:rPr lang="ru-RU" sz="2400" dirty="0" smtClean="0"/>
              <a:t>объявила ещё и Швеция. Однако Россия</a:t>
            </a:r>
          </a:p>
          <a:p>
            <a:pPr>
              <a:buNone/>
            </a:pPr>
            <a:r>
              <a:rPr lang="ru-RU" sz="2400" dirty="0" smtClean="0"/>
              <a:t>Отстояла свои владения в Прибалтике.                              </a:t>
            </a:r>
          </a:p>
          <a:p>
            <a:pPr>
              <a:buNone/>
            </a:pPr>
            <a:r>
              <a:rPr lang="ru-RU" sz="2400" dirty="0" smtClean="0"/>
              <a:t>                                          </a:t>
            </a:r>
          </a:p>
        </p:txBody>
      </p:sp>
      <p:pic>
        <p:nvPicPr>
          <p:cNvPr id="24578" name="Picture 2" descr="http://sila-duxa.ru/wp-content/uploads/2013/11/%D0%A1%D1%83%D0%B2%D0%BE%D1%80%D0%BE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84784"/>
            <a:ext cx="3635896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Вторая </a:t>
            </a:r>
            <a:r>
              <a:rPr lang="ru-RU" dirty="0" err="1" smtClean="0"/>
              <a:t>Русско</a:t>
            </a:r>
            <a:r>
              <a:rPr lang="ru-RU" dirty="0" smtClean="0"/>
              <a:t> –турецкая война </a:t>
            </a:r>
            <a:br>
              <a:rPr lang="ru-RU" dirty="0" smtClean="0"/>
            </a:br>
            <a:r>
              <a:rPr lang="ru-RU" dirty="0" smtClean="0"/>
              <a:t>1787 – 1791 г.г.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400" b="1" dirty="0" smtClean="0"/>
              <a:t>1789 год </a:t>
            </a:r>
            <a:r>
              <a:rPr lang="ru-RU" sz="2400" dirty="0" smtClean="0"/>
              <a:t>ознаменовался</a:t>
            </a:r>
          </a:p>
          <a:p>
            <a:pPr>
              <a:buNone/>
            </a:pPr>
            <a:r>
              <a:rPr lang="ru-RU" sz="2400" dirty="0" smtClean="0"/>
              <a:t>крупными победами: в июле</a:t>
            </a:r>
          </a:p>
          <a:p>
            <a:pPr>
              <a:buNone/>
            </a:pPr>
            <a:r>
              <a:rPr lang="ru-RU" sz="2400" b="1" dirty="0" smtClean="0"/>
              <a:t>Суворов</a:t>
            </a:r>
            <a:r>
              <a:rPr lang="ru-RU" sz="2400" dirty="0" smtClean="0"/>
              <a:t>, поведя в штыки 25 т.</a:t>
            </a:r>
          </a:p>
          <a:p>
            <a:pPr>
              <a:buNone/>
            </a:pPr>
            <a:r>
              <a:rPr lang="ru-RU" sz="2400" dirty="0" smtClean="0"/>
              <a:t>Русских и австрийских солдат,</a:t>
            </a:r>
          </a:p>
          <a:p>
            <a:pPr>
              <a:buNone/>
            </a:pPr>
            <a:r>
              <a:rPr lang="ru-RU" sz="2400" dirty="0" smtClean="0"/>
              <a:t>разгромил 20-тысячную армию</a:t>
            </a:r>
          </a:p>
          <a:p>
            <a:pPr>
              <a:buNone/>
            </a:pPr>
            <a:r>
              <a:rPr lang="ru-RU" sz="2400" dirty="0" smtClean="0"/>
              <a:t>турок у </a:t>
            </a:r>
            <a:r>
              <a:rPr lang="ru-RU" sz="2400" b="1" dirty="0" smtClean="0"/>
              <a:t>местечка </a:t>
            </a:r>
            <a:r>
              <a:rPr lang="ru-RU" sz="2400" b="1" dirty="0" err="1" smtClean="0"/>
              <a:t>Фокшаны</a:t>
            </a:r>
            <a:r>
              <a:rPr lang="ru-RU" sz="2400" b="1" dirty="0" smtClean="0"/>
              <a:t>.</a:t>
            </a:r>
          </a:p>
          <a:p>
            <a:pPr>
              <a:buNone/>
            </a:pPr>
            <a:r>
              <a:rPr lang="ru-RU" sz="2400" dirty="0" smtClean="0"/>
              <a:t>В сентябре турки скрытно</a:t>
            </a:r>
          </a:p>
          <a:p>
            <a:pPr>
              <a:buNone/>
            </a:pPr>
            <a:r>
              <a:rPr lang="ru-RU" sz="2400" dirty="0" smtClean="0"/>
              <a:t>выдвинулись </a:t>
            </a:r>
            <a:r>
              <a:rPr lang="ru-RU" sz="2400" b="1" dirty="0" smtClean="0"/>
              <a:t>к р. </a:t>
            </a:r>
            <a:r>
              <a:rPr lang="ru-RU" sz="2400" b="1" dirty="0" err="1" smtClean="0"/>
              <a:t>Рымник</a:t>
            </a:r>
            <a:r>
              <a:rPr lang="ru-RU" sz="2400" dirty="0" smtClean="0"/>
              <a:t>,</a:t>
            </a:r>
          </a:p>
          <a:p>
            <a:pPr>
              <a:buNone/>
            </a:pPr>
            <a:r>
              <a:rPr lang="ru-RU" sz="2400" dirty="0" smtClean="0"/>
              <a:t>стремясь окружить и уничтожить</a:t>
            </a:r>
          </a:p>
          <a:p>
            <a:pPr>
              <a:buNone/>
            </a:pPr>
            <a:r>
              <a:rPr lang="ru-RU" sz="2400" dirty="0" smtClean="0"/>
              <a:t>австрийский корпус. Однако </a:t>
            </a:r>
            <a:r>
              <a:rPr lang="ru-RU" sz="2400" b="1" dirty="0" smtClean="0"/>
              <a:t>Суворов </a:t>
            </a:r>
          </a:p>
          <a:p>
            <a:pPr>
              <a:buNone/>
            </a:pPr>
            <a:r>
              <a:rPr lang="ru-RU" sz="2400" dirty="0" smtClean="0"/>
              <a:t>с 7-тысячным отрядом за двое</a:t>
            </a:r>
          </a:p>
          <a:p>
            <a:pPr>
              <a:buNone/>
            </a:pPr>
            <a:r>
              <a:rPr lang="ru-RU" sz="2400" dirty="0" smtClean="0"/>
              <a:t>суток преодолел 100 вёрст и пришёл</a:t>
            </a:r>
          </a:p>
          <a:p>
            <a:pPr>
              <a:buNone/>
            </a:pPr>
            <a:r>
              <a:rPr lang="ru-RU" sz="2400" dirty="0" smtClean="0"/>
              <a:t>австрийцам на помощь. </a:t>
            </a:r>
            <a:r>
              <a:rPr lang="ru-RU" sz="2400" b="1" dirty="0" smtClean="0"/>
              <a:t>На 80-тысячную</a:t>
            </a:r>
          </a:p>
          <a:p>
            <a:pPr>
              <a:buNone/>
            </a:pPr>
            <a:r>
              <a:rPr lang="ru-RU" sz="2400" dirty="0" smtClean="0"/>
              <a:t>армию турок, не ожидавших атаки</a:t>
            </a:r>
          </a:p>
          <a:p>
            <a:pPr>
              <a:buNone/>
            </a:pPr>
            <a:r>
              <a:rPr lang="ru-RU" sz="2400" b="1" dirty="0" smtClean="0"/>
              <a:t>обрушились 25 тысяч русских и </a:t>
            </a:r>
            <a:r>
              <a:rPr lang="ru-RU" sz="2400" b="1" dirty="0" err="1" smtClean="0"/>
              <a:t>австрий</a:t>
            </a:r>
            <a:endParaRPr lang="ru-RU" sz="2400" b="1" dirty="0" smtClean="0"/>
          </a:p>
          <a:p>
            <a:pPr>
              <a:buNone/>
            </a:pPr>
            <a:r>
              <a:rPr lang="ru-RU" sz="2400" b="1" dirty="0" err="1" smtClean="0"/>
              <a:t>ских</a:t>
            </a:r>
            <a:r>
              <a:rPr lang="ru-RU" sz="2400" dirty="0" smtClean="0"/>
              <a:t> солдат, которые смогли ворваться </a:t>
            </a:r>
          </a:p>
          <a:p>
            <a:pPr>
              <a:buNone/>
            </a:pPr>
            <a:r>
              <a:rPr lang="ru-RU" sz="2400" dirty="0" smtClean="0"/>
              <a:t>в укреплённый лагерь. </a:t>
            </a:r>
            <a:r>
              <a:rPr lang="en-US" sz="2400" dirty="0" smtClean="0"/>
              <a:t>                                      </a:t>
            </a:r>
            <a:r>
              <a:rPr lang="ru-RU" sz="2400" dirty="0" smtClean="0"/>
              <a:t>Турецкий визирь и паши (генералы)</a:t>
            </a:r>
            <a:endParaRPr lang="ru-RU" sz="2400" dirty="0"/>
          </a:p>
        </p:txBody>
      </p:sp>
      <p:pic>
        <p:nvPicPr>
          <p:cNvPr id="2050" name="Picture 2" descr="http://ukrmap.su/program2009/wh9/12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00808"/>
            <a:ext cx="3857625" cy="370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Русско</a:t>
            </a:r>
            <a:r>
              <a:rPr lang="ru-RU" dirty="0" smtClean="0"/>
              <a:t> –турецкие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/>
          </a:p>
        </p:txBody>
      </p:sp>
      <p:pic>
        <p:nvPicPr>
          <p:cNvPr id="1026" name="Picture 2" descr="http://history-klio.ru/maps/images/1787-179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64096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Вторая </a:t>
            </a:r>
            <a:r>
              <a:rPr lang="ru-RU" dirty="0" err="1" smtClean="0"/>
              <a:t>Русско</a:t>
            </a:r>
            <a:r>
              <a:rPr lang="ru-RU" dirty="0" smtClean="0"/>
              <a:t> турецкая война </a:t>
            </a:r>
            <a:br>
              <a:rPr lang="ru-RU" dirty="0" smtClean="0"/>
            </a:br>
            <a:r>
              <a:rPr lang="ru-RU" dirty="0" smtClean="0"/>
              <a:t>17</a:t>
            </a:r>
            <a:r>
              <a:rPr lang="en-US" dirty="0" smtClean="0"/>
              <a:t>87</a:t>
            </a:r>
            <a:r>
              <a:rPr lang="ru-RU" dirty="0" smtClean="0"/>
              <a:t> </a:t>
            </a:r>
            <a:r>
              <a:rPr lang="ru-RU" dirty="0" smtClean="0"/>
              <a:t>– 1791 г.г.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29180" cy="48291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b="1" dirty="0" smtClean="0"/>
              <a:t>Главным событием </a:t>
            </a:r>
            <a:r>
              <a:rPr lang="ru-RU" sz="2400" dirty="0" smtClean="0"/>
              <a:t>заключительного  этапа войны стала</a:t>
            </a:r>
          </a:p>
          <a:p>
            <a:pPr>
              <a:buNone/>
            </a:pPr>
            <a:r>
              <a:rPr lang="ru-RU" sz="2400" b="1" dirty="0" smtClean="0"/>
              <a:t>осада и взятие крепости Измаил,</a:t>
            </a:r>
          </a:p>
          <a:p>
            <a:pPr>
              <a:buNone/>
            </a:pPr>
            <a:r>
              <a:rPr lang="ru-RU" sz="2400" b="1" dirty="0" smtClean="0"/>
              <a:t>оборону которой вели 35 тысяч</a:t>
            </a:r>
          </a:p>
          <a:p>
            <a:pPr>
              <a:buNone/>
            </a:pPr>
            <a:r>
              <a:rPr lang="ru-RU" sz="2400" dirty="0" smtClean="0"/>
              <a:t>турок. Суворов день и ночь </a:t>
            </a:r>
          </a:p>
          <a:p>
            <a:pPr>
              <a:buNone/>
            </a:pPr>
            <a:r>
              <a:rPr lang="ru-RU" sz="2400" dirty="0" smtClean="0"/>
              <a:t>тренировал солдат преодолевать</a:t>
            </a:r>
          </a:p>
          <a:p>
            <a:pPr>
              <a:buNone/>
            </a:pPr>
            <a:r>
              <a:rPr lang="ru-RU" sz="2400" dirty="0" smtClean="0"/>
              <a:t>препятствия. </a:t>
            </a:r>
            <a:r>
              <a:rPr lang="ru-RU" sz="2400" b="1" dirty="0" smtClean="0"/>
              <a:t>11 декабря 1790 года</a:t>
            </a:r>
          </a:p>
          <a:p>
            <a:pPr>
              <a:buNone/>
            </a:pPr>
            <a:r>
              <a:rPr lang="ru-RU" sz="2400" b="1" dirty="0" smtClean="0"/>
              <a:t>после артподготовки начался штурм</a:t>
            </a:r>
          </a:p>
          <a:p>
            <a:pPr>
              <a:buNone/>
            </a:pPr>
            <a:r>
              <a:rPr lang="ru-RU" sz="2400" b="1" dirty="0" smtClean="0"/>
              <a:t>крепости. </a:t>
            </a:r>
            <a:r>
              <a:rPr lang="ru-RU" sz="2400" dirty="0" smtClean="0"/>
              <a:t>Бой длился десять часов.</a:t>
            </a:r>
          </a:p>
          <a:p>
            <a:pPr>
              <a:buNone/>
            </a:pPr>
            <a:r>
              <a:rPr lang="ru-RU" sz="2400" dirty="0" smtClean="0"/>
              <a:t>Турки потеряли 26 тысяч солдат, </a:t>
            </a:r>
          </a:p>
          <a:p>
            <a:pPr>
              <a:buNone/>
            </a:pPr>
            <a:r>
              <a:rPr lang="ru-RU" sz="2400" dirty="0" smtClean="0"/>
              <a:t>а русские потери составили2 тысячи.</a:t>
            </a:r>
          </a:p>
          <a:p>
            <a:pPr>
              <a:buNone/>
            </a:pPr>
            <a:endParaRPr lang="ru-RU" sz="2400" dirty="0" smtClean="0"/>
          </a:p>
        </p:txBody>
      </p:sp>
      <p:pic>
        <p:nvPicPr>
          <p:cNvPr id="27650" name="Picture 2" descr="http://nash-suvorov.ru/images/photos/9809f7295d1e0e47c099ebc3ef6c1a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85926"/>
            <a:ext cx="3851920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Вторая </a:t>
            </a:r>
            <a:r>
              <a:rPr lang="ru-RU" dirty="0" err="1" smtClean="0"/>
              <a:t>Русско</a:t>
            </a:r>
            <a:r>
              <a:rPr lang="ru-RU" dirty="0" smtClean="0"/>
              <a:t>- турецкая война </a:t>
            </a:r>
            <a:br>
              <a:rPr lang="ru-RU" dirty="0" smtClean="0"/>
            </a:br>
            <a:r>
              <a:rPr lang="ru-RU" dirty="0" smtClean="0"/>
              <a:t>1787 -1791 г.г.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Турцию ещё поддерживала </a:t>
            </a:r>
          </a:p>
          <a:p>
            <a:pPr>
              <a:buNone/>
            </a:pPr>
            <a:r>
              <a:rPr lang="ru-RU" sz="2400" dirty="0" smtClean="0"/>
              <a:t>Англия и она пыталась </a:t>
            </a:r>
          </a:p>
          <a:p>
            <a:pPr>
              <a:buNone/>
            </a:pPr>
            <a:r>
              <a:rPr lang="ru-RU" sz="2400" dirty="0" smtClean="0"/>
              <a:t>продолжать войну. Но флотоводец </a:t>
            </a:r>
          </a:p>
          <a:p>
            <a:pPr>
              <a:buNone/>
            </a:pPr>
            <a:r>
              <a:rPr lang="ru-RU" sz="2400" dirty="0" smtClean="0"/>
              <a:t>Фёдор Ушаков нанёс турецкому</a:t>
            </a:r>
          </a:p>
          <a:p>
            <a:pPr>
              <a:buNone/>
            </a:pPr>
            <a:r>
              <a:rPr lang="ru-RU" sz="2400" dirty="0" smtClean="0"/>
              <a:t>флоту непоправимый урон. Летом</a:t>
            </a:r>
          </a:p>
          <a:p>
            <a:pPr>
              <a:buNone/>
            </a:pPr>
            <a:r>
              <a:rPr lang="ru-RU" sz="2400" b="1" dirty="0" smtClean="0"/>
              <a:t>1790 года он разгромил турок у </a:t>
            </a:r>
          </a:p>
          <a:p>
            <a:pPr>
              <a:buNone/>
            </a:pPr>
            <a:r>
              <a:rPr lang="ru-RU" sz="2400" b="1" dirty="0" smtClean="0"/>
              <a:t>о. </a:t>
            </a:r>
            <a:r>
              <a:rPr lang="ru-RU" sz="2400" b="1" dirty="0" err="1" smtClean="0"/>
              <a:t>Тендра</a:t>
            </a:r>
            <a:r>
              <a:rPr lang="ru-RU" sz="2400" b="1" dirty="0" smtClean="0"/>
              <a:t>, </a:t>
            </a:r>
            <a:r>
              <a:rPr lang="ru-RU" sz="2400" dirty="0" smtClean="0"/>
              <a:t>а летом </a:t>
            </a:r>
            <a:r>
              <a:rPr lang="ru-RU" sz="2400" b="1" dirty="0" smtClean="0"/>
              <a:t>1791 года</a:t>
            </a:r>
          </a:p>
          <a:p>
            <a:pPr>
              <a:buNone/>
            </a:pPr>
            <a:r>
              <a:rPr lang="ru-RU" sz="2400" b="1" dirty="0" smtClean="0"/>
              <a:t>нанёс поражение у мыса </a:t>
            </a:r>
          </a:p>
          <a:p>
            <a:pPr>
              <a:buNone/>
            </a:pPr>
            <a:r>
              <a:rPr lang="ru-RU" sz="2400" b="1" dirty="0" err="1" smtClean="0"/>
              <a:t>Калиакрия</a:t>
            </a:r>
            <a:r>
              <a:rPr lang="ru-RU" sz="2400" b="1" dirty="0" smtClean="0"/>
              <a:t> и в Керченском проливе.</a:t>
            </a:r>
          </a:p>
          <a:p>
            <a:pPr>
              <a:buNone/>
            </a:pPr>
            <a:r>
              <a:rPr lang="ru-RU" sz="2400" dirty="0" smtClean="0"/>
              <a:t>Молодой черноморский флот </a:t>
            </a:r>
          </a:p>
          <a:p>
            <a:pPr>
              <a:buNone/>
            </a:pPr>
            <a:r>
              <a:rPr lang="ru-RU" sz="2400" dirty="0" smtClean="0"/>
              <a:t>окончательно разгромил Великую Порту.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</a:t>
            </a:r>
            <a:r>
              <a:rPr lang="ru-RU" sz="2400" b="1" dirty="0" smtClean="0"/>
              <a:t>Ф.Ф. Ушаков</a:t>
            </a:r>
            <a:endParaRPr lang="ru-RU" sz="2400" b="1" dirty="0"/>
          </a:p>
        </p:txBody>
      </p:sp>
      <p:pic>
        <p:nvPicPr>
          <p:cNvPr id="28674" name="Picture 2" descr="http://wiki.gcdn.co/images/thumb/f/f5/Admiral_ushakov_1.jpg/300px-Admiral_ushakov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4487" y="1484784"/>
            <a:ext cx="3049513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err="1" smtClean="0"/>
              <a:t>Русско</a:t>
            </a:r>
            <a:r>
              <a:rPr lang="ru-RU" dirty="0" smtClean="0"/>
              <a:t> –турецкие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401080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В </a:t>
            </a:r>
            <a:r>
              <a:rPr lang="ru-RU" sz="2400" b="1" dirty="0" smtClean="0"/>
              <a:t>1791 году между Россией и </a:t>
            </a:r>
          </a:p>
          <a:p>
            <a:pPr>
              <a:buNone/>
            </a:pPr>
            <a:r>
              <a:rPr lang="ru-RU" sz="2400" b="1" dirty="0" smtClean="0"/>
              <a:t>Турцией Был заключён ЯССКИЙ </a:t>
            </a:r>
          </a:p>
          <a:p>
            <a:pPr>
              <a:buNone/>
            </a:pPr>
            <a:r>
              <a:rPr lang="ru-RU" sz="2400" dirty="0" smtClean="0"/>
              <a:t>мир, по которому границей между</a:t>
            </a:r>
          </a:p>
          <a:p>
            <a:pPr>
              <a:buNone/>
            </a:pPr>
            <a:r>
              <a:rPr lang="ru-RU" sz="2400" dirty="0" smtClean="0"/>
              <a:t>государствами стала р. Днестр.</a:t>
            </a:r>
          </a:p>
          <a:p>
            <a:pPr>
              <a:buNone/>
            </a:pPr>
            <a:r>
              <a:rPr lang="ru-RU" sz="2400" b="1" dirty="0" smtClean="0"/>
              <a:t>Турция признала все российские</a:t>
            </a:r>
          </a:p>
          <a:p>
            <a:pPr>
              <a:buNone/>
            </a:pPr>
            <a:r>
              <a:rPr lang="ru-RU" sz="2400" b="1" dirty="0" smtClean="0"/>
              <a:t>завоевания в Северном </a:t>
            </a:r>
            <a:r>
              <a:rPr lang="ru-RU" sz="2400" b="1" dirty="0" err="1" smtClean="0"/>
              <a:t>Причер</a:t>
            </a:r>
            <a:r>
              <a:rPr lang="ru-RU" sz="2400" b="1" dirty="0" smtClean="0"/>
              <a:t>-</a:t>
            </a:r>
          </a:p>
          <a:p>
            <a:pPr>
              <a:buNone/>
            </a:pPr>
            <a:r>
              <a:rPr lang="ru-RU" sz="2400" b="1" dirty="0" err="1" smtClean="0"/>
              <a:t>номорье</a:t>
            </a:r>
            <a:r>
              <a:rPr lang="ru-RU" sz="2400" b="1" dirty="0" smtClean="0"/>
              <a:t>. Правда, Россия </a:t>
            </a:r>
          </a:p>
          <a:p>
            <a:pPr>
              <a:buNone/>
            </a:pPr>
            <a:r>
              <a:rPr lang="ru-RU" sz="2400" dirty="0" smtClean="0"/>
              <a:t>согласилась вернуть Турции</a:t>
            </a:r>
          </a:p>
          <a:p>
            <a:pPr>
              <a:buNone/>
            </a:pPr>
            <a:r>
              <a:rPr lang="ru-RU" sz="2400" dirty="0" smtClean="0"/>
              <a:t>Молдавию и Валахию, чтобы</a:t>
            </a:r>
          </a:p>
          <a:p>
            <a:pPr>
              <a:buNone/>
            </a:pPr>
            <a:r>
              <a:rPr lang="ru-RU" sz="2400" dirty="0" smtClean="0"/>
              <a:t>не обострять отношений с Европой.</a:t>
            </a:r>
            <a:endParaRPr lang="ru-RU" sz="2400" dirty="0"/>
          </a:p>
        </p:txBody>
      </p:sp>
      <p:pic>
        <p:nvPicPr>
          <p:cNvPr id="29698" name="Picture 2" descr="http://images.myshared.ru/584325/slide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4988" y="1285860"/>
            <a:ext cx="4199012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Разделы Речи </a:t>
            </a:r>
            <a:r>
              <a:rPr lang="ru-RU" dirty="0" err="1" smtClean="0"/>
              <a:t>Посполитой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Екатерина </a:t>
            </a:r>
            <a:r>
              <a:rPr lang="en-US" sz="2400" dirty="0" smtClean="0"/>
              <a:t>II  </a:t>
            </a:r>
            <a:r>
              <a:rPr lang="ru-RU" sz="2400" dirty="0" smtClean="0"/>
              <a:t>не была сторонницей</a:t>
            </a:r>
          </a:p>
          <a:p>
            <a:pPr>
              <a:buNone/>
            </a:pPr>
            <a:r>
              <a:rPr lang="ru-RU" sz="2400" dirty="0" smtClean="0"/>
              <a:t>раздела Польши, предпочитая </a:t>
            </a:r>
          </a:p>
          <a:p>
            <a:pPr>
              <a:buNone/>
            </a:pPr>
            <a:r>
              <a:rPr lang="ru-RU" sz="2400" dirty="0" smtClean="0"/>
              <a:t>сохранять её под влиянием России.</a:t>
            </a:r>
          </a:p>
          <a:p>
            <a:pPr>
              <a:buNone/>
            </a:pPr>
            <a:r>
              <a:rPr lang="ru-RU" sz="2400" dirty="0" smtClean="0"/>
              <a:t>Но западные  союзники заставили </a:t>
            </a:r>
          </a:p>
          <a:p>
            <a:pPr>
              <a:buNone/>
            </a:pPr>
            <a:r>
              <a:rPr lang="ru-RU" sz="2400" dirty="0" smtClean="0"/>
              <a:t>её пойти на соглашение .</a:t>
            </a:r>
            <a:r>
              <a:rPr lang="ru-RU" sz="2400" b="1" dirty="0" smtClean="0"/>
              <a:t>В1772 году</a:t>
            </a:r>
          </a:p>
          <a:p>
            <a:pPr>
              <a:buNone/>
            </a:pPr>
            <a:r>
              <a:rPr lang="ru-RU" sz="2400" dirty="0" smtClean="0"/>
              <a:t>Австрия, Пруссия и Россия разделили</a:t>
            </a:r>
          </a:p>
          <a:p>
            <a:pPr>
              <a:buNone/>
            </a:pPr>
            <a:r>
              <a:rPr lang="ru-RU" sz="2400" dirty="0" smtClean="0"/>
              <a:t>часть польских земель. Австрия </a:t>
            </a:r>
          </a:p>
          <a:p>
            <a:pPr>
              <a:buNone/>
            </a:pPr>
            <a:r>
              <a:rPr lang="ru-RU" sz="2400" dirty="0" smtClean="0"/>
              <a:t>присоединила Галицию, Пруссия-</a:t>
            </a:r>
          </a:p>
          <a:p>
            <a:pPr>
              <a:buNone/>
            </a:pPr>
            <a:r>
              <a:rPr lang="ru-RU" sz="2400" dirty="0" smtClean="0"/>
              <a:t>Поморье, </a:t>
            </a:r>
            <a:r>
              <a:rPr lang="ru-RU" sz="2400" b="1" dirty="0" smtClean="0"/>
              <a:t>Россия- восточную Бело</a:t>
            </a:r>
          </a:p>
          <a:p>
            <a:pPr>
              <a:buNone/>
            </a:pPr>
            <a:r>
              <a:rPr lang="ru-RU" sz="2400" b="1" dirty="0" err="1" smtClean="0"/>
              <a:t>руссию</a:t>
            </a:r>
            <a:r>
              <a:rPr lang="ru-RU" sz="2400" b="1" dirty="0" smtClean="0"/>
              <a:t> и часть Лифляндии.       </a:t>
            </a:r>
            <a:r>
              <a:rPr lang="ru-RU" sz="2400" dirty="0" smtClean="0"/>
              <a:t>           Фридрих </a:t>
            </a:r>
            <a:r>
              <a:rPr lang="en-US" sz="2400" dirty="0" smtClean="0"/>
              <a:t>II </a:t>
            </a:r>
            <a:r>
              <a:rPr lang="ru-RU" sz="2400" dirty="0" smtClean="0"/>
              <a:t>Прусский</a:t>
            </a:r>
            <a:endParaRPr lang="ru-RU" sz="2400" dirty="0"/>
          </a:p>
        </p:txBody>
      </p:sp>
      <p:pic>
        <p:nvPicPr>
          <p:cNvPr id="30722" name="Picture 2" descr="https://upload.wikimedia.org/wikipedia/commons/thumb/f/fc/Frederic_II_de_prusse.jpg/200px-Frederic_II_de_prus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988840"/>
            <a:ext cx="2736304" cy="3470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Разделы Речи </a:t>
            </a:r>
            <a:r>
              <a:rPr lang="ru-RU" dirty="0" err="1" smtClean="0"/>
              <a:t>Посполитой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400" dirty="0" smtClean="0"/>
              <a:t>В 1792 году русские войска </a:t>
            </a:r>
          </a:p>
          <a:p>
            <a:pPr>
              <a:buNone/>
            </a:pPr>
            <a:r>
              <a:rPr lang="ru-RU" sz="2400" dirty="0" smtClean="0"/>
              <a:t>вошли в </a:t>
            </a:r>
            <a:r>
              <a:rPr lang="ru-RU" sz="2400" b="1" dirty="0" smtClean="0"/>
              <a:t>Варшаву.В1793 году</a:t>
            </a:r>
          </a:p>
          <a:p>
            <a:pPr>
              <a:buNone/>
            </a:pPr>
            <a:r>
              <a:rPr lang="ru-RU" sz="2400" b="1" dirty="0" smtClean="0"/>
              <a:t>произошёл второй раздел Польши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 smtClean="0"/>
              <a:t>Пруссия захватила Гданьск и </a:t>
            </a:r>
          </a:p>
          <a:p>
            <a:pPr>
              <a:buNone/>
            </a:pPr>
            <a:r>
              <a:rPr lang="ru-RU" sz="2400" dirty="0" smtClean="0"/>
              <a:t>Великую Польшу, </a:t>
            </a:r>
            <a:r>
              <a:rPr lang="ru-RU" sz="2400" b="1" dirty="0" err="1" smtClean="0"/>
              <a:t>Россия-Белоруссию</a:t>
            </a: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с Минском и Правобережную</a:t>
            </a:r>
          </a:p>
          <a:p>
            <a:pPr>
              <a:buNone/>
            </a:pPr>
            <a:r>
              <a:rPr lang="ru-RU" sz="2400" b="1" dirty="0" smtClean="0"/>
              <a:t>Украину</a:t>
            </a:r>
            <a:r>
              <a:rPr lang="ru-RU" sz="2400" dirty="0" smtClean="0"/>
              <a:t>. Весной 1794 года в Польше</a:t>
            </a:r>
          </a:p>
          <a:p>
            <a:pPr>
              <a:buNone/>
            </a:pPr>
            <a:r>
              <a:rPr lang="ru-RU" sz="2400" dirty="0" smtClean="0"/>
              <a:t>вспыхнуло восстание под </a:t>
            </a:r>
            <a:r>
              <a:rPr lang="ru-RU" sz="2400" dirty="0" err="1" smtClean="0"/>
              <a:t>руковод</a:t>
            </a:r>
            <a:r>
              <a:rPr lang="ru-RU" sz="2400" dirty="0" smtClean="0"/>
              <a:t>-</a:t>
            </a:r>
          </a:p>
          <a:p>
            <a:pPr>
              <a:buNone/>
            </a:pPr>
            <a:r>
              <a:rPr lang="ru-RU" sz="2400" dirty="0" err="1" smtClean="0"/>
              <a:t>ством</a:t>
            </a:r>
            <a:r>
              <a:rPr lang="ru-RU" sz="2400" dirty="0" smtClean="0"/>
              <a:t> Т. </a:t>
            </a:r>
            <a:r>
              <a:rPr lang="ru-RU" sz="2400" dirty="0" err="1" smtClean="0"/>
              <a:t>Костюшко</a:t>
            </a:r>
            <a:r>
              <a:rPr lang="ru-RU" sz="2400" dirty="0" smtClean="0"/>
              <a:t>. А.В. Суворов </a:t>
            </a:r>
          </a:p>
          <a:p>
            <a:pPr>
              <a:buNone/>
            </a:pPr>
            <a:r>
              <a:rPr lang="ru-RU" sz="2400" dirty="0" smtClean="0"/>
              <a:t>разгромил его, за что получил</a:t>
            </a:r>
          </a:p>
          <a:p>
            <a:pPr>
              <a:buNone/>
            </a:pPr>
            <a:r>
              <a:rPr lang="ru-RU" sz="2400" dirty="0" smtClean="0"/>
              <a:t>звание фельдмаршала. </a:t>
            </a:r>
            <a:r>
              <a:rPr lang="ru-RU" sz="2400" b="1" dirty="0" smtClean="0"/>
              <a:t>Осенью 1795 </a:t>
            </a:r>
          </a:p>
          <a:p>
            <a:pPr>
              <a:buNone/>
            </a:pPr>
            <a:r>
              <a:rPr lang="ru-RU" sz="2400" b="1" dirty="0" smtClean="0"/>
              <a:t>Пруссия, Австрия и Россия окончательно</a:t>
            </a:r>
          </a:p>
          <a:p>
            <a:pPr>
              <a:buNone/>
            </a:pPr>
            <a:r>
              <a:rPr lang="ru-RU" sz="2400" dirty="0" smtClean="0"/>
              <a:t>разделили Польшу. Большая часть земель</a:t>
            </a:r>
          </a:p>
          <a:p>
            <a:pPr>
              <a:buNone/>
            </a:pPr>
            <a:r>
              <a:rPr lang="ru-RU" sz="2400" dirty="0" smtClean="0"/>
              <a:t>отошла Пруссии, </a:t>
            </a:r>
            <a:r>
              <a:rPr lang="ru-RU" sz="2400" b="1" dirty="0" smtClean="0"/>
              <a:t>Россия получила Литву, </a:t>
            </a:r>
          </a:p>
          <a:p>
            <a:pPr>
              <a:buNone/>
            </a:pPr>
            <a:r>
              <a:rPr lang="ru-RU" sz="2400" b="1" dirty="0" smtClean="0"/>
              <a:t>Западную Белоруссию и Волынь.</a:t>
            </a:r>
            <a:endParaRPr lang="ru-RU" sz="2400" b="1" dirty="0"/>
          </a:p>
        </p:txBody>
      </p:sp>
      <p:pic>
        <p:nvPicPr>
          <p:cNvPr id="31746" name="Picture 2" descr="http://ic.pics.livejournal.com/superhimik/24067216/201467/201467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428736"/>
            <a:ext cx="428624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 внешней политики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4606232" cy="517403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400" b="1" dirty="0" smtClean="0"/>
              <a:t>Главными внешнеполитическими</a:t>
            </a:r>
          </a:p>
          <a:p>
            <a:pPr>
              <a:buNone/>
            </a:pPr>
            <a:r>
              <a:rPr lang="ru-RU" sz="2400" b="1" dirty="0" smtClean="0"/>
              <a:t>Задачами Е</a:t>
            </a:r>
            <a:r>
              <a:rPr lang="ru-RU" sz="2400" dirty="0" smtClean="0"/>
              <a:t>катерины </a:t>
            </a:r>
            <a:r>
              <a:rPr lang="en-US" sz="2400" dirty="0" smtClean="0"/>
              <a:t>II </a:t>
            </a:r>
            <a:r>
              <a:rPr lang="ru-RU" sz="2400" dirty="0" smtClean="0"/>
              <a:t>были:</a:t>
            </a:r>
          </a:p>
          <a:p>
            <a:pPr>
              <a:buNone/>
            </a:pPr>
            <a:r>
              <a:rPr lang="ru-RU" sz="2400" b="1" dirty="0"/>
              <a:t>в</a:t>
            </a:r>
            <a:r>
              <a:rPr lang="ru-RU" sz="2400" b="1" dirty="0" smtClean="0"/>
              <a:t>ыход в Чёрное море </a:t>
            </a:r>
            <a:r>
              <a:rPr lang="ru-RU" sz="2400" dirty="0" smtClean="0"/>
              <a:t>и борьба с </a:t>
            </a:r>
          </a:p>
          <a:p>
            <a:pPr>
              <a:buNone/>
            </a:pPr>
            <a:r>
              <a:rPr lang="ru-RU" sz="2400" dirty="0" smtClean="0"/>
              <a:t>Польшей.</a:t>
            </a:r>
          </a:p>
          <a:p>
            <a:pPr>
              <a:buNone/>
            </a:pPr>
            <a:r>
              <a:rPr lang="ru-RU" sz="2400" dirty="0" smtClean="0"/>
              <a:t>В 1763   году в Польше умирает </a:t>
            </a:r>
          </a:p>
          <a:p>
            <a:pPr>
              <a:buNone/>
            </a:pPr>
            <a:r>
              <a:rPr lang="ru-RU" sz="2400" dirty="0"/>
              <a:t>к</a:t>
            </a:r>
            <a:r>
              <a:rPr lang="ru-RU" sz="2400" dirty="0" smtClean="0"/>
              <a:t>ороль Август. Россия проталкивает</a:t>
            </a:r>
          </a:p>
          <a:p>
            <a:pPr>
              <a:buNone/>
            </a:pPr>
            <a:r>
              <a:rPr lang="ru-RU" sz="2400" dirty="0"/>
              <a:t>н</a:t>
            </a:r>
            <a:r>
              <a:rPr lang="ru-RU" sz="2400" dirty="0" smtClean="0"/>
              <a:t>а польский трон Станислава </a:t>
            </a:r>
          </a:p>
          <a:p>
            <a:pPr>
              <a:buNone/>
            </a:pPr>
            <a:r>
              <a:rPr lang="ru-RU" sz="2400" dirty="0" err="1" smtClean="0"/>
              <a:t>Понятовского</a:t>
            </a:r>
            <a:r>
              <a:rPr lang="ru-RU" sz="2400" dirty="0" smtClean="0"/>
              <a:t>.  Но с Россией 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з</a:t>
            </a:r>
            <a:r>
              <a:rPr lang="ru-RU" sz="2400" dirty="0" smtClean="0"/>
              <a:t>а влияние в Польше борется Франция.</a:t>
            </a:r>
          </a:p>
          <a:p>
            <a:pPr>
              <a:buNone/>
            </a:pPr>
            <a:r>
              <a:rPr lang="ru-RU" sz="2400" dirty="0" smtClean="0"/>
              <a:t>Именно Франция подталкивает Турцию</a:t>
            </a:r>
          </a:p>
          <a:p>
            <a:pPr>
              <a:buNone/>
            </a:pPr>
            <a:r>
              <a:rPr lang="ru-RU" sz="2400" dirty="0"/>
              <a:t>к</a:t>
            </a:r>
            <a:r>
              <a:rPr lang="ru-RU" sz="2400" dirty="0" smtClean="0"/>
              <a:t> войне с Россией.</a:t>
            </a:r>
          </a:p>
          <a:p>
            <a:pPr>
              <a:buNone/>
            </a:pPr>
            <a:r>
              <a:rPr lang="ru-RU" sz="2400" b="1" dirty="0" smtClean="0"/>
              <a:t>Первая война была в 1768 – 1774 г.г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b="1" dirty="0" smtClean="0"/>
              <a:t>Вторая – в 1787 – 1791г.г.</a:t>
            </a:r>
          </a:p>
        </p:txBody>
      </p:sp>
      <p:sp>
        <p:nvSpPr>
          <p:cNvPr id="3074" name="AutoShape 2" descr="http://upload.wikimedia.org/wikipedia/commons/b/b7/BlackSea1600_ru.svg?uselang=ru"/>
          <p:cNvSpPr>
            <a:spLocks noChangeAspect="1" noChangeArrowheads="1"/>
          </p:cNvSpPr>
          <p:nvPr/>
        </p:nvSpPr>
        <p:spPr bwMode="auto">
          <a:xfrm>
            <a:off x="155575" y="-1516063"/>
            <a:ext cx="4467225" cy="3162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://upload.wikimedia.org/wikipedia/commons/b/b7/BlackSea1600_ru.svg?uselang=ru"/>
          <p:cNvSpPr>
            <a:spLocks noChangeAspect="1" noChangeArrowheads="1"/>
          </p:cNvSpPr>
          <p:nvPr/>
        </p:nvSpPr>
        <p:spPr bwMode="auto">
          <a:xfrm>
            <a:off x="155575" y="-1516063"/>
            <a:ext cx="4467225" cy="3162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://upload.wikimedia.org/wikipedia/commons/b/b7/BlackSea1600_ru.svg?uselang=ru"/>
          <p:cNvSpPr>
            <a:spLocks noChangeAspect="1" noChangeArrowheads="1"/>
          </p:cNvSpPr>
          <p:nvPr/>
        </p:nvSpPr>
        <p:spPr bwMode="auto">
          <a:xfrm>
            <a:off x="155575" y="-1516063"/>
            <a:ext cx="4467225" cy="3162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://upload.wikimedia.org/wikipedia/commons/b/b7/BlackSea1600_ru.svg?uselang=ru"/>
          <p:cNvSpPr>
            <a:spLocks noChangeAspect="1" noChangeArrowheads="1"/>
          </p:cNvSpPr>
          <p:nvPr/>
        </p:nvSpPr>
        <p:spPr bwMode="auto">
          <a:xfrm>
            <a:off x="155575" y="-1516063"/>
            <a:ext cx="4467225" cy="3162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http://upload.wikimedia.org/wikipedia/commons/b/b7/BlackSea1600_ru.svg?uselang=ru"/>
          <p:cNvSpPr>
            <a:spLocks noChangeAspect="1" noChangeArrowheads="1"/>
          </p:cNvSpPr>
          <p:nvPr/>
        </p:nvSpPr>
        <p:spPr bwMode="auto">
          <a:xfrm>
            <a:off x="155575" y="-1516063"/>
            <a:ext cx="4467225" cy="3162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http://upload.wikimedia.org/wikipedia/commons/b/b7/BlackSea1600_ru.svg?uselang=ru"/>
          <p:cNvSpPr>
            <a:spLocks noChangeAspect="1" noChangeArrowheads="1"/>
          </p:cNvSpPr>
          <p:nvPr/>
        </p:nvSpPr>
        <p:spPr bwMode="auto">
          <a:xfrm>
            <a:off x="155575" y="-1516063"/>
            <a:ext cx="4467225" cy="3162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6" name="AutoShape 14" descr="http://upload.wikimedia.org/wikipedia/commons/b/b7/BlackSea1600_ru.svg?uselang=ru"/>
          <p:cNvSpPr>
            <a:spLocks noChangeAspect="1" noChangeArrowheads="1"/>
          </p:cNvSpPr>
          <p:nvPr/>
        </p:nvSpPr>
        <p:spPr bwMode="auto">
          <a:xfrm>
            <a:off x="155575" y="-1516063"/>
            <a:ext cx="4467225" cy="3162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8" name="AutoShape 16" descr="http://upload.wikimedia.org/wikipedia/commons/b/b7/BlackSea1600_ru.svg?uselang=ru"/>
          <p:cNvSpPr>
            <a:spLocks noChangeAspect="1" noChangeArrowheads="1"/>
          </p:cNvSpPr>
          <p:nvPr/>
        </p:nvSpPr>
        <p:spPr bwMode="auto">
          <a:xfrm>
            <a:off x="155575" y="-1516063"/>
            <a:ext cx="4467225" cy="3162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0" name="AutoShape 18" descr="http://upload.wikimedia.org/wikipedia/commons/b/b7/BlackSea1600_ru.svg?uselang=ru"/>
          <p:cNvSpPr>
            <a:spLocks noChangeAspect="1" noChangeArrowheads="1"/>
          </p:cNvSpPr>
          <p:nvPr/>
        </p:nvSpPr>
        <p:spPr bwMode="auto">
          <a:xfrm>
            <a:off x="155575" y="-1516063"/>
            <a:ext cx="4467225" cy="3162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4" descr="http://geosfera.info/uploads/fotos/4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484784"/>
            <a:ext cx="4500562" cy="3587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Итоги внешней политики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Екатерины </a:t>
            </a:r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Россия при Екатерине </a:t>
            </a:r>
            <a:r>
              <a:rPr lang="en-US" dirty="0" smtClean="0">
                <a:solidFill>
                  <a:srgbClr val="FF0000"/>
                </a:solidFill>
              </a:rPr>
              <a:t>II</a:t>
            </a:r>
            <a:r>
              <a:rPr lang="ru-RU" dirty="0" smtClean="0">
                <a:solidFill>
                  <a:srgbClr val="FF0000"/>
                </a:solidFill>
              </a:rPr>
              <a:t> добилась выдающихся успехов во внешней политике, оплатив их кровью тысяч и тысяч солдат.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Успехи России настораживали и пугали  Европу, заставляя европейских монархов противодействовать успехам России.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Задания на закрепление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mtClean="0"/>
              <a:t>1.  </a:t>
            </a:r>
            <a:r>
              <a:rPr lang="ru-RU" dirty="0" smtClean="0"/>
              <a:t>Прочитать параграф №18 -19; знать основные события и даты внешней политики Екатерины Великой. </a:t>
            </a:r>
          </a:p>
          <a:p>
            <a:pPr>
              <a:buNone/>
            </a:pPr>
            <a:r>
              <a:rPr lang="ru-RU" dirty="0" smtClean="0"/>
              <a:t>2. Подготовиться к тестовой работе по изученному материалу .</a:t>
            </a:r>
          </a:p>
          <a:p>
            <a:pPr>
              <a:buNone/>
            </a:pPr>
            <a:r>
              <a:rPr lang="ru-RU" dirty="0" smtClean="0"/>
              <a:t>3. Подготовить устные сообщения о полководцах 18 века: П.А. Румянцеве, А.В. Суворове, Ф.Ф. Ушакове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Первая </a:t>
            </a:r>
            <a:r>
              <a:rPr lang="ru-RU" dirty="0" err="1" smtClean="0"/>
              <a:t>Русско</a:t>
            </a:r>
            <a:r>
              <a:rPr lang="ru-RU" dirty="0" smtClean="0"/>
              <a:t>  -турецкая война 1768 – 1774 г.г.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750099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В 1768 году Турция потребовала </a:t>
            </a:r>
          </a:p>
          <a:p>
            <a:pPr>
              <a:buNone/>
            </a:pPr>
            <a:r>
              <a:rPr lang="ru-RU" sz="2400" dirty="0"/>
              <a:t>о</a:t>
            </a:r>
            <a:r>
              <a:rPr lang="ru-RU" sz="2400" dirty="0" smtClean="0"/>
              <a:t>т </a:t>
            </a:r>
            <a:r>
              <a:rPr lang="ru-RU" sz="2400" dirty="0"/>
              <a:t>Р</a:t>
            </a:r>
            <a:r>
              <a:rPr lang="ru-RU" sz="2400" dirty="0" smtClean="0"/>
              <a:t>оссии вывести войска из Польши.</a:t>
            </a:r>
          </a:p>
          <a:p>
            <a:pPr>
              <a:buNone/>
            </a:pPr>
            <a:r>
              <a:rPr lang="ru-RU" sz="2400" dirty="0" smtClean="0"/>
              <a:t>Получив отказ, </a:t>
            </a:r>
            <a:r>
              <a:rPr lang="ru-RU" sz="2400" b="1" dirty="0" smtClean="0"/>
              <a:t>Порта объявила войну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 smtClean="0"/>
              <a:t>Россия имела явное преимущество</a:t>
            </a:r>
          </a:p>
          <a:p>
            <a:pPr>
              <a:buNone/>
            </a:pPr>
            <a:r>
              <a:rPr lang="ru-RU" sz="2400" dirty="0" smtClean="0"/>
              <a:t>в качестве артиллерии и военного </a:t>
            </a:r>
          </a:p>
          <a:p>
            <a:pPr>
              <a:buNone/>
            </a:pPr>
            <a:r>
              <a:rPr lang="ru-RU" sz="2400" dirty="0"/>
              <a:t>и</a:t>
            </a:r>
            <a:r>
              <a:rPr lang="ru-RU" sz="2400" dirty="0" smtClean="0"/>
              <a:t>скусства. Несмотря на это, кампания</a:t>
            </a:r>
          </a:p>
          <a:p>
            <a:pPr>
              <a:buNone/>
            </a:pPr>
            <a:r>
              <a:rPr lang="ru-RU" sz="2400" dirty="0" smtClean="0"/>
              <a:t>1769 года не принесла России успехов.</a:t>
            </a:r>
          </a:p>
          <a:p>
            <a:pPr>
              <a:buNone/>
            </a:pPr>
            <a:r>
              <a:rPr lang="ru-RU" sz="2400" dirty="0" smtClean="0"/>
              <a:t>Численное же преимущество было 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н</a:t>
            </a:r>
            <a:r>
              <a:rPr lang="ru-RU" sz="2400" dirty="0" smtClean="0"/>
              <a:t>а стороне Турции. Кроме того, Турция</a:t>
            </a:r>
          </a:p>
          <a:p>
            <a:pPr>
              <a:buNone/>
            </a:pPr>
            <a:r>
              <a:rPr lang="ru-RU" sz="2400" dirty="0" smtClean="0"/>
              <a:t>имела многочисленный флот на </a:t>
            </a:r>
          </a:p>
          <a:p>
            <a:pPr>
              <a:buNone/>
            </a:pPr>
            <a:r>
              <a:rPr lang="ru-RU" sz="2400" dirty="0" smtClean="0"/>
              <a:t>Чёрном и Азовском морях.</a:t>
            </a:r>
          </a:p>
        </p:txBody>
      </p:sp>
      <p:pic>
        <p:nvPicPr>
          <p:cNvPr id="8194" name="Picture 2" descr="http://www.azovskoe.com/image/istortaman8/istortaman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571612"/>
            <a:ext cx="385762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Первая </a:t>
            </a:r>
            <a:r>
              <a:rPr lang="ru-RU" dirty="0" err="1" smtClean="0"/>
              <a:t>Русско</a:t>
            </a:r>
            <a:r>
              <a:rPr lang="ru-RU" dirty="0" smtClean="0"/>
              <a:t> – турецкая война 1768 -1774 г.г.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Конница крымского хана продвигалась</a:t>
            </a:r>
          </a:p>
          <a:p>
            <a:pPr>
              <a:buNone/>
            </a:pPr>
            <a:r>
              <a:rPr lang="ru-RU" sz="2400" dirty="0"/>
              <a:t>с</a:t>
            </a:r>
            <a:r>
              <a:rPr lang="ru-RU" sz="2400" dirty="0" smtClean="0"/>
              <a:t> юга в степные районы Украины. </a:t>
            </a:r>
          </a:p>
          <a:p>
            <a:pPr>
              <a:buNone/>
            </a:pPr>
            <a:r>
              <a:rPr lang="ru-RU" sz="2400" dirty="0" smtClean="0"/>
              <a:t>Огромная турецкая армия была </a:t>
            </a:r>
          </a:p>
          <a:p>
            <a:pPr>
              <a:buNone/>
            </a:pPr>
            <a:r>
              <a:rPr lang="ru-RU" sz="2400" dirty="0"/>
              <a:t>с</a:t>
            </a:r>
            <a:r>
              <a:rPr lang="ru-RU" sz="2400" dirty="0" smtClean="0"/>
              <a:t>осредоточена на реке Днестр</a:t>
            </a:r>
          </a:p>
          <a:p>
            <a:pPr>
              <a:buNone/>
            </a:pPr>
            <a:r>
              <a:rPr lang="ru-RU" sz="2400" dirty="0"/>
              <a:t>д</a:t>
            </a:r>
            <a:r>
              <a:rPr lang="ru-RU" sz="2400" dirty="0" smtClean="0"/>
              <a:t>ля удара по Киеву. Вскоре </a:t>
            </a:r>
            <a:r>
              <a:rPr lang="ru-RU" sz="2400" dirty="0" err="1" smtClean="0"/>
              <a:t>главно</a:t>
            </a:r>
            <a:r>
              <a:rPr lang="ru-RU" sz="2400" dirty="0" smtClean="0"/>
              <a:t>-</a:t>
            </a:r>
          </a:p>
          <a:p>
            <a:pPr>
              <a:buNone/>
            </a:pPr>
            <a:r>
              <a:rPr lang="ru-RU" sz="2400" dirty="0"/>
              <a:t>к</a:t>
            </a:r>
            <a:r>
              <a:rPr lang="ru-RU" sz="2400" dirty="0" smtClean="0"/>
              <a:t>омандующим русской армией</a:t>
            </a:r>
          </a:p>
          <a:p>
            <a:pPr>
              <a:buNone/>
            </a:pPr>
            <a:r>
              <a:rPr lang="ru-RU" sz="2400" dirty="0"/>
              <a:t>б</a:t>
            </a:r>
            <a:r>
              <a:rPr lang="ru-RU" sz="2400" dirty="0" smtClean="0"/>
              <a:t>ыл назначен П. А. Румянцев.</a:t>
            </a:r>
          </a:p>
          <a:p>
            <a:pPr>
              <a:buNone/>
            </a:pPr>
            <a:r>
              <a:rPr lang="ru-RU" sz="2400" dirty="0" smtClean="0"/>
              <a:t>В </a:t>
            </a:r>
            <a:r>
              <a:rPr lang="ru-RU" sz="2400" b="1" dirty="0" smtClean="0"/>
              <a:t>1770 </a:t>
            </a:r>
            <a:r>
              <a:rPr lang="ru-RU" sz="2400" dirty="0" smtClean="0"/>
              <a:t>году он развернул </a:t>
            </a:r>
            <a:r>
              <a:rPr lang="ru-RU" sz="2400" dirty="0" err="1" smtClean="0"/>
              <a:t>наступ</a:t>
            </a:r>
            <a:r>
              <a:rPr lang="ru-RU" sz="2400" dirty="0" smtClean="0"/>
              <a:t>-</a:t>
            </a:r>
          </a:p>
          <a:p>
            <a:pPr>
              <a:buNone/>
            </a:pPr>
            <a:r>
              <a:rPr lang="ru-RU" sz="2400" dirty="0" err="1"/>
              <a:t>л</a:t>
            </a:r>
            <a:r>
              <a:rPr lang="ru-RU" sz="2400" dirty="0" err="1" smtClean="0"/>
              <a:t>ение</a:t>
            </a:r>
            <a:r>
              <a:rPr lang="ru-RU" sz="2400" dirty="0" smtClean="0"/>
              <a:t> к Дунаю. В упорном 8-часовом</a:t>
            </a:r>
          </a:p>
          <a:p>
            <a:pPr>
              <a:buNone/>
            </a:pPr>
            <a:r>
              <a:rPr lang="ru-RU" sz="2400" dirty="0"/>
              <a:t>с</a:t>
            </a:r>
            <a:r>
              <a:rPr lang="ru-RU" sz="2400" dirty="0" smtClean="0"/>
              <a:t>ражении на </a:t>
            </a:r>
            <a:r>
              <a:rPr lang="ru-RU" sz="2400" b="1" dirty="0" smtClean="0"/>
              <a:t>р. Ларга </a:t>
            </a:r>
            <a:r>
              <a:rPr lang="ru-RU" sz="2400" dirty="0" smtClean="0"/>
              <a:t>Русские </a:t>
            </a:r>
          </a:p>
          <a:p>
            <a:pPr>
              <a:buNone/>
            </a:pPr>
            <a:r>
              <a:rPr lang="ru-RU" sz="2400" dirty="0"/>
              <a:t>о</a:t>
            </a:r>
            <a:r>
              <a:rPr lang="ru-RU" sz="2400" dirty="0" smtClean="0"/>
              <a:t>братили турок в бегство.                                                                     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                                 П.А. Румянцев</a:t>
            </a:r>
            <a:endParaRPr lang="ru-RU" sz="2400" dirty="0"/>
          </a:p>
        </p:txBody>
      </p:sp>
      <p:pic>
        <p:nvPicPr>
          <p:cNvPr id="1026" name="Picture 2" descr="http://www.adjudant.ru/suvorov/images/rumyancev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500174"/>
            <a:ext cx="407193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Первая </a:t>
            </a:r>
            <a:r>
              <a:rPr lang="ru-RU" dirty="0" err="1" smtClean="0"/>
              <a:t>Русско</a:t>
            </a:r>
            <a:r>
              <a:rPr lang="ru-RU" dirty="0" smtClean="0"/>
              <a:t> – турецкая война 1768 -1774 г.г.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435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</a:t>
            </a:r>
            <a:r>
              <a:rPr lang="ru-RU" sz="2400" dirty="0"/>
              <a:t>Ч</a:t>
            </a:r>
            <a:r>
              <a:rPr lang="ru-RU" sz="2400" dirty="0" smtClean="0"/>
              <a:t>ерез несколько дней </a:t>
            </a:r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    В сражении </a:t>
            </a:r>
            <a:r>
              <a:rPr lang="ru-RU" sz="2400" b="1" dirty="0" smtClean="0"/>
              <a:t>у реки </a:t>
            </a:r>
            <a:r>
              <a:rPr lang="ru-RU" sz="2400" b="1" dirty="0" err="1" smtClean="0"/>
              <a:t>Кагул</a:t>
            </a:r>
            <a:endParaRPr lang="ru-RU" sz="2400" b="1" dirty="0" smtClean="0"/>
          </a:p>
          <a:p>
            <a:pPr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                                                                 Румянцев разгромил</a:t>
            </a:r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150 150-тысячную армию турок                                                       </a:t>
            </a:r>
            <a:r>
              <a:rPr lang="ru-RU" sz="2400" dirty="0" err="1" smtClean="0"/>
              <a:t>турок</a:t>
            </a:r>
            <a:r>
              <a:rPr lang="ru-RU" sz="2400" dirty="0" smtClean="0"/>
              <a:t>, имея всего 27 </a:t>
            </a:r>
            <a:r>
              <a:rPr lang="ru-RU" sz="2400" dirty="0" err="1" smtClean="0"/>
              <a:t>тыс</a:t>
            </a:r>
            <a:endParaRPr lang="ru-RU" sz="2400" dirty="0" smtClean="0"/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    солдат. Победа была</a:t>
            </a:r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    достигнута благодаря мужеству солдат в                               мужеству солдат в </a:t>
            </a:r>
            <a:r>
              <a:rPr lang="ru-RU" sz="2400" dirty="0" err="1" smtClean="0"/>
              <a:t>шты</a:t>
            </a:r>
            <a:r>
              <a:rPr lang="ru-RU" sz="2400" dirty="0" smtClean="0"/>
              <a:t>-</a:t>
            </a:r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     </a:t>
            </a:r>
            <a:r>
              <a:rPr lang="ru-RU" sz="2400" dirty="0" err="1" smtClean="0"/>
              <a:t>ковом</a:t>
            </a:r>
            <a:r>
              <a:rPr lang="ru-RU" sz="2400" dirty="0" smtClean="0"/>
              <a:t> бою. </a:t>
            </a:r>
            <a:endParaRPr lang="ru-RU" dirty="0"/>
          </a:p>
        </p:txBody>
      </p:sp>
      <p:sp>
        <p:nvSpPr>
          <p:cNvPr id="17410" name="AutoShape 2" descr="http://upload.wikimedia.org/wikipedia/commons/b/b7/BlackSea1600_ru.svg?uselang=ru"/>
          <p:cNvSpPr>
            <a:spLocks noChangeAspect="1" noChangeArrowheads="1"/>
          </p:cNvSpPr>
          <p:nvPr/>
        </p:nvSpPr>
        <p:spPr bwMode="auto">
          <a:xfrm>
            <a:off x="155575" y="-1516063"/>
            <a:ext cx="4467225" cy="3162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4" name="Picture 6" descr="http://www.syl.ru/misc/i/ai/80636/126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5079957" cy="5017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Первая </a:t>
            </a:r>
            <a:r>
              <a:rPr lang="ru-RU" dirty="0" err="1" smtClean="0"/>
              <a:t>Русско</a:t>
            </a:r>
            <a:r>
              <a:rPr lang="ru-RU" dirty="0" smtClean="0"/>
              <a:t> – турецкая война 1768 -1774 г.г.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ru-RU" dirty="0" smtClean="0"/>
              <a:t>                                               </a:t>
            </a:r>
            <a:r>
              <a:rPr lang="ru-RU" sz="2400" dirty="0" smtClean="0"/>
              <a:t>В </a:t>
            </a:r>
            <a:r>
              <a:rPr lang="ru-RU" sz="2400" b="1" dirty="0" smtClean="0"/>
              <a:t>1770 </a:t>
            </a:r>
            <a:r>
              <a:rPr lang="ru-RU" sz="2400" dirty="0" smtClean="0"/>
              <a:t>же году эскадра </a:t>
            </a:r>
            <a:r>
              <a:rPr lang="ru-RU" sz="2400" dirty="0" err="1" smtClean="0"/>
              <a:t>спири</a:t>
            </a:r>
            <a:r>
              <a:rPr lang="ru-RU" sz="2400" dirty="0" smtClean="0"/>
              <a:t>                                                     Г.А. </a:t>
            </a:r>
            <a:r>
              <a:rPr lang="ru-RU" sz="2400" dirty="0" err="1" smtClean="0"/>
              <a:t>Спиридова</a:t>
            </a:r>
            <a:r>
              <a:rPr lang="ru-RU" sz="2400" dirty="0" smtClean="0"/>
              <a:t> обогнула </a:t>
            </a:r>
            <a:r>
              <a:rPr lang="ru-RU" sz="2400" dirty="0" err="1" smtClean="0"/>
              <a:t>Евр</a:t>
            </a:r>
            <a:r>
              <a:rPr lang="ru-RU" sz="2400" dirty="0" smtClean="0"/>
              <a:t>                                                         Европу и вышла к турецким                                               </a:t>
            </a:r>
            <a:r>
              <a:rPr lang="ru-RU" sz="2400" dirty="0" err="1" smtClean="0"/>
              <a:t>турецким</a:t>
            </a:r>
            <a:r>
              <a:rPr lang="ru-RU" sz="2400" dirty="0" smtClean="0"/>
              <a:t> берегам около </a:t>
            </a:r>
            <a:r>
              <a:rPr lang="ru-RU" sz="2400" dirty="0" err="1" smtClean="0"/>
              <a:t>Че</a:t>
            </a:r>
            <a:r>
              <a:rPr lang="ru-RU" sz="2400" dirty="0" smtClean="0"/>
              <a:t>                                                           Чесменской бухты. 5июля                                                    5 июля 1770 года А.Г. Орлов                                                    Орлов полностью уничтожил                                            </a:t>
            </a:r>
            <a:r>
              <a:rPr lang="ru-RU" sz="2400" dirty="0" err="1" smtClean="0"/>
              <a:t>уничтожил</a:t>
            </a:r>
            <a:r>
              <a:rPr lang="ru-RU" sz="2400" dirty="0" smtClean="0"/>
              <a:t>  турецкий флот                                                      </a:t>
            </a:r>
            <a:r>
              <a:rPr lang="ru-RU" sz="2400" dirty="0" err="1" smtClean="0"/>
              <a:t>флот</a:t>
            </a:r>
            <a:r>
              <a:rPr lang="ru-RU" sz="2400" dirty="0" smtClean="0"/>
              <a:t>, послав на него брандеры                                           русские </a:t>
            </a:r>
            <a:r>
              <a:rPr lang="ru-RU" sz="2400" b="1" dirty="0" smtClean="0"/>
              <a:t>брандеры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                                                              Чесменский бой</a:t>
            </a:r>
            <a:r>
              <a:rPr lang="ru-RU" dirty="0" smtClean="0"/>
              <a:t>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18434" name="Picture 2" descr="http://www.artsgallery.pro/upload/artists/dmitriew_george_221213/artworks/www.ArtsGallery.pro_Dmitriew_George_Battle_Of_Chesma_medium_2215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14422"/>
            <a:ext cx="4611241" cy="4950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Русско</a:t>
            </a:r>
            <a:r>
              <a:rPr lang="ru-RU" dirty="0" smtClean="0"/>
              <a:t> –турецкие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istoriarusi.ru/img/rus_turec_vojna1768-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7816382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Итоги </a:t>
            </a:r>
            <a:r>
              <a:rPr lang="ru-RU" dirty="0" err="1" smtClean="0"/>
              <a:t>Русско</a:t>
            </a:r>
            <a:r>
              <a:rPr lang="ru-RU" dirty="0" smtClean="0"/>
              <a:t> –турецкой войны </a:t>
            </a:r>
            <a:br>
              <a:rPr lang="ru-RU" dirty="0" smtClean="0"/>
            </a:br>
            <a:r>
              <a:rPr lang="ru-RU" dirty="0" smtClean="0"/>
              <a:t>1768 – 1774 г.г.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400" dirty="0" smtClean="0"/>
              <a:t>Потерпев полное поражение,</a:t>
            </a:r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Турция запросила мира.</a:t>
            </a:r>
          </a:p>
          <a:p>
            <a:pPr>
              <a:buNone/>
            </a:pPr>
            <a:r>
              <a:rPr lang="ru-RU" sz="2400" dirty="0" smtClean="0"/>
              <a:t>Русская армия продолжала </a:t>
            </a:r>
          </a:p>
          <a:p>
            <a:pPr>
              <a:buNone/>
            </a:pPr>
            <a:r>
              <a:rPr lang="ru-RU" sz="2400" dirty="0"/>
              <a:t>о</a:t>
            </a:r>
            <a:r>
              <a:rPr lang="ru-RU" sz="2400" dirty="0" smtClean="0"/>
              <a:t>держивать победы и готова</a:t>
            </a:r>
          </a:p>
          <a:p>
            <a:pPr>
              <a:buNone/>
            </a:pPr>
            <a:r>
              <a:rPr lang="ru-RU" sz="2400" dirty="0"/>
              <a:t>б</a:t>
            </a:r>
            <a:r>
              <a:rPr lang="ru-RU" sz="2400" dirty="0" smtClean="0"/>
              <a:t>ыла продолжать войну. Но внутри</a:t>
            </a:r>
          </a:p>
          <a:p>
            <a:pPr>
              <a:buNone/>
            </a:pPr>
            <a:r>
              <a:rPr lang="ru-RU" sz="2400" dirty="0" smtClean="0"/>
              <a:t>России разгоралась пугачёвщина.</a:t>
            </a:r>
          </a:p>
          <a:p>
            <a:pPr>
              <a:buNone/>
            </a:pPr>
            <a:r>
              <a:rPr lang="ru-RU" sz="2400" dirty="0" smtClean="0"/>
              <a:t>Екатерина сочла необходимым</a:t>
            </a:r>
          </a:p>
          <a:p>
            <a:pPr>
              <a:buNone/>
            </a:pPr>
            <a:r>
              <a:rPr lang="ru-RU" sz="2400" dirty="0" smtClean="0"/>
              <a:t>Подписать мир. </a:t>
            </a:r>
            <a:r>
              <a:rPr lang="ru-RU" sz="2400" b="1" dirty="0" smtClean="0"/>
              <a:t>10 июля 1774 года</a:t>
            </a:r>
          </a:p>
          <a:p>
            <a:pPr>
              <a:buNone/>
            </a:pPr>
            <a:r>
              <a:rPr lang="ru-RU" sz="2400" b="1" dirty="0" smtClean="0"/>
              <a:t>В местечке </a:t>
            </a:r>
            <a:r>
              <a:rPr lang="ru-RU" sz="2400" b="1" dirty="0" err="1" smtClean="0"/>
              <a:t>Кючук</a:t>
            </a:r>
            <a:r>
              <a:rPr lang="ru-RU" sz="2400" b="1" dirty="0" smtClean="0"/>
              <a:t> –</a:t>
            </a:r>
            <a:r>
              <a:rPr lang="ru-RU" sz="2400" b="1" dirty="0" err="1" smtClean="0"/>
              <a:t>Кайнарджи</a:t>
            </a:r>
            <a:r>
              <a:rPr lang="ru-RU" sz="2400" b="1" dirty="0" smtClean="0"/>
              <a:t> </a:t>
            </a:r>
          </a:p>
          <a:p>
            <a:pPr>
              <a:buNone/>
            </a:pPr>
            <a:r>
              <a:rPr lang="ru-RU" sz="2400" dirty="0" smtClean="0"/>
              <a:t>Турция уступала </a:t>
            </a:r>
            <a:r>
              <a:rPr lang="ru-RU" sz="2400" b="1" dirty="0" smtClean="0"/>
              <a:t>России </a:t>
            </a:r>
            <a:r>
              <a:rPr lang="ru-RU" sz="2400" b="1" dirty="0"/>
              <a:t>п</a:t>
            </a:r>
            <a:r>
              <a:rPr lang="ru-RU" sz="2400" b="1" dirty="0" smtClean="0"/>
              <a:t>олоску </a:t>
            </a:r>
          </a:p>
          <a:p>
            <a:pPr>
              <a:buNone/>
            </a:pPr>
            <a:r>
              <a:rPr lang="ru-RU" sz="2400" b="1" dirty="0" smtClean="0"/>
              <a:t>Черноморского берега между</a:t>
            </a:r>
          </a:p>
          <a:p>
            <a:pPr>
              <a:buNone/>
            </a:pPr>
            <a:r>
              <a:rPr lang="ru-RU" sz="2400" b="1" dirty="0" smtClean="0"/>
              <a:t>Днепром и Южным Бугом; крепости</a:t>
            </a:r>
          </a:p>
          <a:p>
            <a:pPr>
              <a:buNone/>
            </a:pPr>
            <a:r>
              <a:rPr lang="ru-RU" sz="2400" b="1" dirty="0" err="1" smtClean="0"/>
              <a:t>Кинбурн</a:t>
            </a:r>
            <a:r>
              <a:rPr lang="ru-RU" sz="2400" b="1" dirty="0" smtClean="0"/>
              <a:t>, Керчь и </a:t>
            </a:r>
            <a:r>
              <a:rPr lang="ru-RU" sz="2400" b="1" dirty="0" err="1" smtClean="0"/>
              <a:t>Еникале</a:t>
            </a:r>
            <a:r>
              <a:rPr lang="ru-RU" sz="2400" b="1" dirty="0" smtClean="0"/>
              <a:t> в Крыму;</a:t>
            </a:r>
          </a:p>
          <a:p>
            <a:pPr>
              <a:buNone/>
            </a:pPr>
            <a:r>
              <a:rPr lang="ru-RU" sz="2400" b="1" dirty="0" smtClean="0"/>
              <a:t>Кубань и </a:t>
            </a:r>
            <a:r>
              <a:rPr lang="ru-RU" sz="2400" b="1" dirty="0" err="1" smtClean="0"/>
              <a:t>Кабарду</a:t>
            </a:r>
            <a:r>
              <a:rPr lang="ru-RU" sz="2400" b="1" dirty="0" smtClean="0"/>
              <a:t>. Турция уплачивала</a:t>
            </a:r>
          </a:p>
          <a:p>
            <a:pPr>
              <a:buNone/>
            </a:pPr>
            <a:r>
              <a:rPr lang="ru-RU" sz="2400" b="1" dirty="0" smtClean="0"/>
              <a:t>России 4 млн. рублей контрибуции.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20482" name="Picture 2" descr="https://upload.wikimedia.org/wikipedia/commons/thumb/d/da/Dmitry_Levitsky_-_%D0%95%D0%BA%D0%B0%D1%82%D0%B5%D1%80%D0%B8%D0%BD%D0%B0_II_%D0%B2_%D0%B2%D0%B8%D0%B4%D0%B5_%D0%97%D0%B0%D0%BA%D0%BE%D0%BD%D0%BE%D0%B4%D0%B0%D1%82%D0%B5%D0%BB%D1%8C%D0%BD%D0%B8%D1%86%D1%8B_%D0%B2_%D1%85%D1%80%D0%B0%D0%BC%D0%B5_%D0%B1%D0%BE%D0%B3%D0%B8%D0%BD%D0%B8_%D0%9F%D1%80%D0%B0%D0%B2%D0%BE%D1%81%D1%83%D0%B4%D0%B8%D1%8F_-_Google_Art_Project.jpg/280px-Dmitry_Levitsky_-_%D0%95%D0%BA%D0%B0%D1%82%D0%B5%D1%80%D0%B8%D0%BD%D0%B0_II_%D0%B2_%D0%B2%D0%B8%D0%B4%D0%B5_%D0%97%D0%B0%D0%BA%D0%BE%D0%BD%D0%BE%D0%B4%D0%B0%D1%82%D0%B5%D0%BB%D1%8C%D0%BD%D0%B8%D1%86%D1%8B_%D0%B2_%D1%85%D1%80%D0%B0%D0%BC%D0%B5_%D0%B1%D0%BE%D0%B3%D0%B8%D0%BD%D0%B8_%D0%9F%D1%80%D0%B0%D0%B2%D0%BE%D1%81%D1%83%D0%B4%D0%B8%D1%8F_-_Google_Art_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214422"/>
            <a:ext cx="3891852" cy="5432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Присоединение Крыма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По итогам войны Крым объявлялся</a:t>
            </a:r>
          </a:p>
          <a:p>
            <a:pPr>
              <a:buNone/>
            </a:pPr>
            <a:r>
              <a:rPr lang="ru-RU" sz="2400" dirty="0" smtClean="0"/>
              <a:t>Независимым государством. </a:t>
            </a:r>
            <a:r>
              <a:rPr lang="ru-RU" sz="2400" b="1" u="sng" dirty="0" smtClean="0"/>
              <a:t>В1783г.</a:t>
            </a:r>
          </a:p>
          <a:p>
            <a:pPr>
              <a:buNone/>
            </a:pPr>
            <a:r>
              <a:rPr lang="ru-RU" sz="2400" b="1" u="sng" dirty="0" smtClean="0"/>
              <a:t>Екатерина объявила Крым за Россией.</a:t>
            </a:r>
          </a:p>
          <a:p>
            <a:pPr>
              <a:buNone/>
            </a:pPr>
            <a:r>
              <a:rPr lang="ru-RU" sz="2400" dirty="0" smtClean="0"/>
              <a:t>И обеспечили возведение на престол</a:t>
            </a:r>
          </a:p>
          <a:p>
            <a:pPr>
              <a:buNone/>
            </a:pPr>
            <a:r>
              <a:rPr lang="ru-RU" sz="2400" dirty="0" smtClean="0"/>
              <a:t>Русского ставленника Шагин – </a:t>
            </a:r>
            <a:r>
              <a:rPr lang="ru-RU" sz="2400" dirty="0" err="1"/>
              <a:t>Г</a:t>
            </a:r>
            <a:r>
              <a:rPr lang="ru-RU" sz="2400" dirty="0" err="1" smtClean="0"/>
              <a:t>ирея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 smtClean="0"/>
              <a:t>Фаворит Екатерины Г. Потёмкин</a:t>
            </a:r>
          </a:p>
          <a:p>
            <a:pPr>
              <a:buNone/>
            </a:pPr>
            <a:r>
              <a:rPr lang="ru-RU" sz="2400" dirty="0" smtClean="0"/>
              <a:t>потратил немало усилий  и денег,</a:t>
            </a:r>
          </a:p>
          <a:p>
            <a:pPr>
              <a:buNone/>
            </a:pPr>
            <a:r>
              <a:rPr lang="ru-RU" sz="2400" dirty="0" smtClean="0"/>
              <a:t>чтобы заставить его отречься от </a:t>
            </a:r>
          </a:p>
          <a:p>
            <a:pPr>
              <a:buNone/>
            </a:pPr>
            <a:r>
              <a:rPr lang="ru-RU" sz="2400" dirty="0" smtClean="0"/>
              <a:t>престола. Турция на время смири-</a:t>
            </a:r>
          </a:p>
          <a:p>
            <a:pPr>
              <a:buNone/>
            </a:pPr>
            <a:r>
              <a:rPr lang="ru-RU" sz="2400" dirty="0" err="1"/>
              <a:t>л</a:t>
            </a:r>
            <a:r>
              <a:rPr lang="ru-RU" sz="2400" dirty="0" err="1" smtClean="0"/>
              <a:t>ась</a:t>
            </a:r>
            <a:r>
              <a:rPr lang="ru-RU" sz="2400" dirty="0" smtClean="0"/>
              <a:t>.  Потёмкин получил титул «князь</a:t>
            </a:r>
          </a:p>
          <a:p>
            <a:pPr>
              <a:buNone/>
            </a:pPr>
            <a:r>
              <a:rPr lang="ru-RU" sz="2400" dirty="0" smtClean="0"/>
              <a:t>Таврический» и несколько тысяч душ</a:t>
            </a:r>
          </a:p>
          <a:p>
            <a:pPr>
              <a:buNone/>
            </a:pPr>
            <a:r>
              <a:rPr lang="ru-RU" sz="2400" dirty="0" smtClean="0"/>
              <a:t>крепостных крестьян</a:t>
            </a:r>
            <a:r>
              <a:rPr lang="ru-RU" sz="2400" b="1" dirty="0" smtClean="0"/>
              <a:t>.             Г. Потёмкин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21506" name="Picture 2" descr="https://upload.wikimedia.org/wikipedia/commons/thumb/1/1c/Princepotemkin.jpg/280px-Princepotem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628800"/>
            <a:ext cx="324036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1235</Words>
  <Application>Microsoft Office PowerPoint</Application>
  <PresentationFormat>Экран (4:3)</PresentationFormat>
  <Paragraphs>219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Внешняя политика  Екатерины II </vt:lpstr>
      <vt:lpstr>Основные направления внешней политики</vt:lpstr>
      <vt:lpstr> Первая Русско  -турецкая война 1768 – 1774 г.г. </vt:lpstr>
      <vt:lpstr>Первая Русско – турецкая война 1768 -1774 г.г.</vt:lpstr>
      <vt:lpstr> Первая Русско – турецкая война 1768 -1774 г.г.</vt:lpstr>
      <vt:lpstr> Первая Русско – турецкая война 1768 -1774 г.г.</vt:lpstr>
      <vt:lpstr>Русско –турецкие войны</vt:lpstr>
      <vt:lpstr> Итоги Русско –турецкой войны  1768 – 1774 г.г.</vt:lpstr>
      <vt:lpstr>Присоединение Крыма</vt:lpstr>
      <vt:lpstr>Присоединение Крыма</vt:lpstr>
      <vt:lpstr> Вторая Русско – турецкая война 1787 – 1791г.г.</vt:lpstr>
      <vt:lpstr>Русско – турецкие войны  Вторая война  1787 – 1791 г.г.</vt:lpstr>
      <vt:lpstr>Вторая Русско –турецкая война  1787 – 1791 г.г.</vt:lpstr>
      <vt:lpstr>Русско –турецкие войны</vt:lpstr>
      <vt:lpstr> Вторая Русско турецкая война  1787 – 1791 г.г.</vt:lpstr>
      <vt:lpstr> Вторая Русско- турецкая война  1787 -1791 г.г.</vt:lpstr>
      <vt:lpstr>Русско –турецкие войны</vt:lpstr>
      <vt:lpstr>Разделы Речи Посполитой</vt:lpstr>
      <vt:lpstr>Разделы Речи Посполитой</vt:lpstr>
      <vt:lpstr>Итоги внешней политики  Екатерины II</vt:lpstr>
      <vt:lpstr>Задания на закрепление материала</vt:lpstr>
    </vt:vector>
  </TitlesOfParts>
  <Company>МОУ Кировский физико-математический лицей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Внешняя и внутренняя политика Екатерины II </dc:title>
  <dc:creator>chea</dc:creator>
  <cp:lastModifiedBy>Семен</cp:lastModifiedBy>
  <cp:revision>86</cp:revision>
  <dcterms:created xsi:type="dcterms:W3CDTF">2015-04-27T09:23:10Z</dcterms:created>
  <dcterms:modified xsi:type="dcterms:W3CDTF">2020-05-15T09:42:28Z</dcterms:modified>
</cp:coreProperties>
</file>