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82" r:id="rId5"/>
    <p:sldId id="258" r:id="rId6"/>
    <p:sldId id="286" r:id="rId7"/>
    <p:sldId id="287" r:id="rId8"/>
    <p:sldId id="259" r:id="rId9"/>
    <p:sldId id="260" r:id="rId10"/>
    <p:sldId id="262" r:id="rId11"/>
    <p:sldId id="263" r:id="rId12"/>
    <p:sldId id="264" r:id="rId13"/>
    <p:sldId id="284" r:id="rId14"/>
    <p:sldId id="283" r:id="rId15"/>
    <p:sldId id="280" r:id="rId16"/>
    <p:sldId id="281" r:id="rId17"/>
    <p:sldId id="285" r:id="rId18"/>
    <p:sldId id="265" r:id="rId19"/>
    <p:sldId id="266" r:id="rId20"/>
    <p:sldId id="268" r:id="rId21"/>
    <p:sldId id="270" r:id="rId22"/>
    <p:sldId id="269" r:id="rId23"/>
    <p:sldId id="271" r:id="rId24"/>
    <p:sldId id="272" r:id="rId25"/>
    <p:sldId id="275" r:id="rId26"/>
    <p:sldId id="276" r:id="rId27"/>
    <p:sldId id="277" r:id="rId28"/>
    <p:sldId id="279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4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89366/7bb4b990ea25414155a1c9f111340ff0c4e9cb30/" TargetMode="External"/><Relationship Id="rId2" Type="http://schemas.openxmlformats.org/officeDocument/2006/relationships/hyperlink" Target="http://www.consultant.ru/document/cons_doc_LAW_216198/cfba7c1650221f3f94a9649695a7eed1bdaf30bd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nsultant.ru/document/cons_doc_LAW_45740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838200"/>
          </a:xfrm>
        </p:spPr>
        <p:txBody>
          <a:bodyPr/>
          <a:lstStyle/>
          <a:p>
            <a:r>
              <a:rPr lang="ru-RU" dirty="0" smtClean="0"/>
              <a:t>Трудовое право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4572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Обществознание 10 класс</a:t>
            </a:r>
            <a:endParaRPr lang="ru-RU" dirty="0"/>
          </a:p>
        </p:txBody>
      </p:sp>
      <p:pic>
        <p:nvPicPr>
          <p:cNvPr id="1026" name="Picture 2" descr="C:\Users\Семен\Desktop\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86200"/>
            <a:ext cx="3224213" cy="2419672"/>
          </a:xfrm>
          <a:prstGeom prst="rect">
            <a:avLst/>
          </a:prstGeom>
          <a:noFill/>
        </p:spPr>
      </p:pic>
      <p:pic>
        <p:nvPicPr>
          <p:cNvPr id="1027" name="Picture 3" descr="C:\Users\Семен\Desktop\519294_Konstitutsiya_Rossiyskoy_Federatsii_s_izmeneniyami_na_2020_god_Klipart_Ekaterinburg_konstitutsiya_rf_zakon_zakoni_rf_konstitutsiya_rossiyskoy_federatsii_760x0_5555.3703.0.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0855" y="304800"/>
            <a:ext cx="3426745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Трудовой договор</a:t>
            </a:r>
            <a:endParaRPr lang="ru-RU" dirty="0"/>
          </a:p>
        </p:txBody>
      </p:sp>
      <p:pic>
        <p:nvPicPr>
          <p:cNvPr id="6148" name="Picture 4" descr="C:\Users\Семен\Desktop\slide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4953000" cy="6019800"/>
          </a:xfrm>
          <a:prstGeom prst="rect">
            <a:avLst/>
          </a:prstGeom>
          <a:noFill/>
        </p:spPr>
      </p:pic>
      <p:pic>
        <p:nvPicPr>
          <p:cNvPr id="6149" name="Picture 5" descr="C:\Users\Семен\Desktop\slide-1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838200"/>
            <a:ext cx="42672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Трудовой договор</a:t>
            </a:r>
            <a:endParaRPr lang="ru-RU" dirty="0"/>
          </a:p>
        </p:txBody>
      </p:sp>
      <p:pic>
        <p:nvPicPr>
          <p:cNvPr id="7170" name="Picture 2" descr="C:\Users\Семен\Desktop\slide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0"/>
            <a:ext cx="4953000" cy="6096000"/>
          </a:xfrm>
          <a:prstGeom prst="rect">
            <a:avLst/>
          </a:prstGeom>
          <a:noFill/>
        </p:spPr>
      </p:pic>
      <p:pic>
        <p:nvPicPr>
          <p:cNvPr id="7171" name="Picture 3" descr="C:\Users\Семен\Desktop\slide-1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066800"/>
            <a:ext cx="4419600" cy="436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Заключение трудового договора</a:t>
            </a:r>
            <a:endParaRPr lang="ru-RU" dirty="0"/>
          </a:p>
        </p:txBody>
      </p:sp>
      <p:pic>
        <p:nvPicPr>
          <p:cNvPr id="8194" name="Picture 2" descr="C:\Users\Семен\Desktop\slide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838200"/>
            <a:ext cx="4800600" cy="5410200"/>
          </a:xfrm>
          <a:prstGeom prst="rect">
            <a:avLst/>
          </a:prstGeom>
          <a:noFill/>
        </p:spPr>
      </p:pic>
      <p:pic>
        <p:nvPicPr>
          <p:cNvPr id="8195" name="Picture 3" descr="C:\Users\Семен\Desktop\slide-1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46482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Содержание трудового договора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 </a:t>
            </a:r>
            <a:r>
              <a:rPr lang="ru-RU" b="1" dirty="0" smtClean="0"/>
              <a:t>трудовом договоре указываю</a:t>
            </a:r>
            <a:r>
              <a:rPr lang="ru-RU" dirty="0" smtClean="0"/>
              <a:t>тся:</a:t>
            </a:r>
          </a:p>
          <a:p>
            <a:r>
              <a:rPr lang="ru-RU" dirty="0" smtClean="0"/>
              <a:t>фамилия, имя, отчество работника и наименование работодателя (фамилия, имя, отчество работодателя - физического лица), заключивших трудовой договор;</a:t>
            </a:r>
          </a:p>
          <a:p>
            <a:r>
              <a:rPr lang="ru-RU" dirty="0" smtClean="0"/>
              <a:t>сведения о документах, удостоверяющих личность работника и работодателя - физического лица;</a:t>
            </a:r>
          </a:p>
          <a:p>
            <a:r>
              <a:rPr lang="ru-RU" dirty="0" smtClean="0"/>
              <a:t>идентификационный номер налогоплательщика (для работодателей, за исключением работодателей - физических лиц, не являющихся индивидуальными предпринимателями);</a:t>
            </a:r>
          </a:p>
          <a:p>
            <a:r>
              <a:rPr lang="ru-RU" dirty="0" smtClean="0"/>
              <a:t>сведения о представителе работодателя, подписавшем трудовой договор, и основание, в силу которого он наделен соответствующими полномочиями;</a:t>
            </a:r>
          </a:p>
          <a:p>
            <a:r>
              <a:rPr lang="ru-RU" dirty="0" smtClean="0"/>
              <a:t>место и дата заключения трудового договора.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Существенные условия трудового  договора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5791200"/>
          </a:xfrm>
        </p:spPr>
        <p:txBody>
          <a:bodyPr>
            <a:normAutofit/>
          </a:bodyPr>
          <a:lstStyle/>
          <a:p>
            <a:r>
              <a:rPr lang="ru-RU" sz="1000" b="1" dirty="0" smtClean="0"/>
              <a:t>Обязательными </a:t>
            </a:r>
            <a:r>
              <a:rPr lang="ru-RU" sz="1000" dirty="0" smtClean="0"/>
              <a:t>для включения в трудовой договор являются следующие условия:</a:t>
            </a:r>
          </a:p>
          <a:p>
            <a:endParaRPr lang="ru-RU" sz="1000" dirty="0" smtClean="0"/>
          </a:p>
          <a:p>
            <a:r>
              <a:rPr lang="ru-RU" sz="1000" b="1" u="sng" dirty="0" smtClean="0">
                <a:hlinkClick r:id="rId2"/>
              </a:rPr>
              <a:t>место работы</a:t>
            </a:r>
            <a:r>
              <a:rPr lang="ru-RU" sz="1000" dirty="0" smtClean="0"/>
              <a:t>, а в случае, когда работник принимается для работы в филиале, </a:t>
            </a:r>
            <a:r>
              <a:rPr lang="ru-RU" sz="1000" b="1" dirty="0" smtClean="0"/>
              <a:t>представительстве или ином обособленном структурном подразделении организации, расположенном в </a:t>
            </a:r>
            <a:r>
              <a:rPr lang="ru-RU" sz="1000" b="1" dirty="0" smtClean="0">
                <a:hlinkClick r:id="rId3"/>
              </a:rPr>
              <a:t>другой местности</a:t>
            </a:r>
            <a:r>
              <a:rPr lang="ru-RU" sz="1000" b="1" dirty="0" smtClean="0"/>
              <a:t>, - м</a:t>
            </a:r>
            <a:r>
              <a:rPr lang="ru-RU" sz="1000" dirty="0" smtClean="0"/>
              <a:t>есто работы с указанием обособленного структурного подразделения и его местонахождения;</a:t>
            </a:r>
          </a:p>
          <a:p>
            <a:endParaRPr lang="ru-RU" sz="1000" dirty="0" smtClean="0"/>
          </a:p>
          <a:p>
            <a:pPr>
              <a:buNone/>
            </a:pPr>
            <a:r>
              <a:rPr lang="ru-RU" sz="1000" b="1" dirty="0" smtClean="0"/>
              <a:t>           трудовая функция (работа по должности в соответствии со штатным расписанием, профессии, специальности с указанием квалификации; конкретный вид поручаемой работнику работы</a:t>
            </a:r>
            <a:r>
              <a:rPr lang="ru-RU" sz="1000" dirty="0" smtClean="0"/>
              <a:t>). Если в соответствии с настоящим Кодексом, иными федеральными законами с выполнением работ по определенным должностям, профессиям, специальностям связано предоставление компенсаций и льгот либо наличие ограничений, то наименование этих должностей, профессий или специальностей и квалификационные требования к ним должны соответствовать наименованиям и требованиям, указанным в квалификационных справочниках, утверждаемых в </a:t>
            </a:r>
            <a:r>
              <a:rPr lang="ru-RU" sz="1000" dirty="0" smtClean="0">
                <a:hlinkClick r:id="rId4"/>
              </a:rPr>
              <a:t>порядке</a:t>
            </a:r>
            <a:r>
              <a:rPr lang="ru-RU" sz="1000" dirty="0" smtClean="0"/>
              <a:t>, устанавливаемом Правительством Российской Федерации, или соответствующим положениям профессиональных стандартов;</a:t>
            </a:r>
          </a:p>
          <a:p>
            <a:pPr>
              <a:buNone/>
            </a:pPr>
            <a:endParaRPr lang="ru-RU" sz="1000" dirty="0" smtClean="0"/>
          </a:p>
          <a:p>
            <a:r>
              <a:rPr lang="ru-RU" sz="1000" b="1" dirty="0" smtClean="0"/>
              <a:t>дата начала работы, а в случае, когда заключается срочный трудовой договор, - также срок его действия и обстоятельства </a:t>
            </a:r>
            <a:r>
              <a:rPr lang="ru-RU" sz="1000" dirty="0" smtClean="0"/>
              <a:t>(причины), послужившие основанием для заключения срочного трудового договора в соответствии с настоящим Кодексом или иным федеральным законом;</a:t>
            </a:r>
          </a:p>
          <a:p>
            <a:endParaRPr lang="ru-RU" sz="1000" dirty="0" smtClean="0"/>
          </a:p>
          <a:p>
            <a:r>
              <a:rPr lang="ru-RU" sz="1000" b="1" dirty="0" smtClean="0"/>
              <a:t>условия оплаты труда </a:t>
            </a:r>
            <a:r>
              <a:rPr lang="ru-RU" sz="1000" dirty="0" smtClean="0"/>
              <a:t>(в том числе размер тарифной ставки или оклада (должностного оклада) работника, доплаты, надбавки и поощрительные выплаты);</a:t>
            </a:r>
          </a:p>
          <a:p>
            <a:endParaRPr lang="ru-RU" sz="1000" dirty="0" smtClean="0"/>
          </a:p>
          <a:p>
            <a:r>
              <a:rPr lang="ru-RU" sz="1000" b="1" dirty="0" smtClean="0"/>
              <a:t>режим рабочего времени и времени отдыха (</a:t>
            </a:r>
            <a:r>
              <a:rPr lang="ru-RU" sz="1000" dirty="0" smtClean="0"/>
              <a:t>если для данного работника он отличается от общих правил, действующих у данного работодателя);</a:t>
            </a:r>
          </a:p>
          <a:p>
            <a:r>
              <a:rPr lang="ru-RU" sz="1000" b="1" dirty="0" smtClean="0"/>
              <a:t>гарантии и компенсации за работу с вредными и (или) опасными условиями труда, если работник принимается на работу в соответствующих условиях, с указанием характеристик условий труда на рабочем месте;</a:t>
            </a:r>
          </a:p>
          <a:p>
            <a:endParaRPr lang="ru-RU" sz="1000" b="1" dirty="0" smtClean="0"/>
          </a:p>
          <a:p>
            <a:r>
              <a:rPr lang="ru-RU" sz="1000" b="1" dirty="0" smtClean="0"/>
              <a:t>условия, определяющие в необходимых случаях характер работы </a:t>
            </a:r>
            <a:r>
              <a:rPr lang="ru-RU" sz="1000" dirty="0" smtClean="0"/>
              <a:t>(подвижной, разъездной, в пути, другой характер работы);</a:t>
            </a:r>
          </a:p>
          <a:p>
            <a:r>
              <a:rPr lang="ru-RU" sz="1000" dirty="0" smtClean="0"/>
              <a:t>условия труда на рабочем месте;</a:t>
            </a:r>
          </a:p>
          <a:p>
            <a:endParaRPr lang="ru-RU" sz="1000" dirty="0" smtClean="0"/>
          </a:p>
          <a:p>
            <a:endParaRPr lang="ru-RU" sz="1000" dirty="0" smtClean="0"/>
          </a:p>
          <a:p>
            <a:r>
              <a:rPr lang="ru-RU" sz="1000" b="1" dirty="0" smtClean="0"/>
              <a:t>условие об обязательном социальном страховании работника </a:t>
            </a:r>
            <a:r>
              <a:rPr lang="ru-RU" sz="1000" dirty="0" smtClean="0"/>
              <a:t>в соответствии с настоящим Кодексом и иными федеральными законами;</a:t>
            </a:r>
          </a:p>
          <a:p>
            <a:r>
              <a:rPr lang="ru-RU" sz="1000" dirty="0" smtClean="0"/>
              <a:t>другие условия в случаях, предусмотренных трудовым законодательством и иными нормативными правовыми актами, содержащими нормы трудового права.</a:t>
            </a:r>
          </a:p>
          <a:p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Фактический допуск к работе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" y="914400"/>
            <a:ext cx="5410200" cy="5715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Отсутствие договора не лишает права на оплату труда</a:t>
            </a:r>
          </a:p>
          <a:p>
            <a:pPr>
              <a:buNone/>
            </a:pPr>
            <a:r>
              <a:rPr lang="ru-RU" b="1" dirty="0" smtClean="0"/>
              <a:t>Трудовые отношения возн</a:t>
            </a:r>
            <a:r>
              <a:rPr lang="ru-RU" dirty="0" smtClean="0"/>
              <a:t>икают не только на основании подписанного договора, но и в </a:t>
            </a:r>
            <a:r>
              <a:rPr lang="ru-RU" b="1" dirty="0" smtClean="0"/>
              <a:t>связи с фактическим допуском человека к работе </a:t>
            </a:r>
            <a:r>
              <a:rPr lang="ru-RU" dirty="0" smtClean="0"/>
              <a:t>работодателем или уполномоченным им лицом (ст. 16 Трудового кодекса РФ). Отсюда вытекает следующее: даже если трудовой договор с работником не подписан, он будет иметь право на оплату выполненной работы.</a:t>
            </a:r>
          </a:p>
          <a:p>
            <a:pPr>
              <a:buNone/>
            </a:pPr>
            <a:r>
              <a:rPr lang="ru-RU" dirty="0" smtClean="0"/>
              <a:t>Кстати, если конфликт придется улаживать в суде и работодатель укажет на свою неосведомленность о допуске работника к труду, именно он должен будет доказать этот факт. Работнику же достаточно будет просто назвать того, кто направил его «к станку».</a:t>
            </a:r>
          </a:p>
          <a:p>
            <a:endParaRPr lang="ru-RU" dirty="0"/>
          </a:p>
        </p:txBody>
      </p:sp>
      <p:pic>
        <p:nvPicPr>
          <p:cNvPr id="1026" name="Picture 2" descr="C:\Users\Семен\Desktop\645881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1380" y="2362200"/>
            <a:ext cx="3692620" cy="2133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Сохраняйте доказательства выполненной работы</a:t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90600"/>
            <a:ext cx="5943600" cy="5638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В отсутствие подписанного трудового договора риск неполучения денежных средств, выплаты меньших сумм и внезапного прекращения трудовых отношений существенно возрастает. Поэтому работнику следует сохранять доказательства своего труда и выплаты конкретных сумм.</a:t>
            </a:r>
          </a:p>
          <a:p>
            <a:pPr>
              <a:buNone/>
            </a:pPr>
            <a:r>
              <a:rPr lang="ru-RU" dirty="0" smtClean="0"/>
              <a:t>Выданные работодателем доверенности, путевые листы, пропуск для прохода к рабочему месту, задания, указания, записки, приказы, локальные нормативные акты – все это документы, которые будут подтверждать слова работника о трудовых отношениях, если факт их наличия придется доказывать в суде. Снимайте для себя копии, делайте фото документов – это существенно усилит вашу позицию в случае возникновения спора с работодателем.</a:t>
            </a:r>
          </a:p>
          <a:p>
            <a:pPr>
              <a:buNone/>
            </a:pPr>
            <a:r>
              <a:rPr lang="ru-RU" dirty="0" smtClean="0"/>
              <a:t>Если работодатель присылает расчетные листки, в которых отражается реальный размер заработной платы, – сохраняйте. Предоставляет на подпись ведомости – делайте фото.</a:t>
            </a:r>
          </a:p>
          <a:p>
            <a:pPr>
              <a:buNone/>
            </a:pPr>
            <a:r>
              <a:rPr lang="ru-RU" dirty="0" smtClean="0"/>
              <a:t>Разумеется, такие действия работника могут насторожить работодателя и породить конфликт. Но тут работнику придется расставить приоритеты и выбрать – конфликт или риски.</a:t>
            </a:r>
          </a:p>
          <a:p>
            <a:endParaRPr lang="ru-RU" dirty="0"/>
          </a:p>
        </p:txBody>
      </p:sp>
      <p:pic>
        <p:nvPicPr>
          <p:cNvPr id="2050" name="Picture 2" descr="C:\Users\Семен\Desktop\5495.jpg_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7301" y="3124200"/>
            <a:ext cx="3416699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Приказ о приёме на работу  от работодателя.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Не допускается необоснованный отказ в приёме на работу. </a:t>
            </a:r>
          </a:p>
          <a:p>
            <a:pPr>
              <a:buNone/>
            </a:pPr>
            <a:r>
              <a:rPr lang="ru-RU" sz="1800" dirty="0" smtClean="0"/>
              <a:t> Приём на работу  помимо трудового договора оформляется </a:t>
            </a:r>
            <a:r>
              <a:rPr lang="ru-RU" sz="1800" b="1" u="sng" dirty="0" smtClean="0"/>
              <a:t>приказом руководителя  и объявляется  под под подпись работнику. </a:t>
            </a:r>
          </a:p>
          <a:p>
            <a:pPr>
              <a:buNone/>
            </a:pPr>
            <a:r>
              <a:rPr lang="ru-RU" sz="1800" dirty="0" smtClean="0"/>
              <a:t> Сведения о приёме на работу , о переводах и смене квалификации и должности заносятся в </a:t>
            </a:r>
            <a:r>
              <a:rPr lang="ru-RU" sz="1800" b="1" dirty="0" smtClean="0"/>
              <a:t>трудовую книжку – основной документ, подтверждающий трудовую деятельность.  </a:t>
            </a:r>
          </a:p>
          <a:p>
            <a:pPr>
              <a:buNone/>
            </a:pPr>
            <a:r>
              <a:rPr lang="ru-RU" sz="1800" dirty="0" smtClean="0"/>
              <a:t> Дисциплина труда определяется внутренними локальными актами, которые должны быть в каждой организации и работник должен с ними ознакомиться. </a:t>
            </a:r>
            <a:r>
              <a:rPr lang="ru-RU" sz="1800" b="1" dirty="0" smtClean="0"/>
              <a:t>Дисциплинарные взыскания объявляются работнику под роспись.  За один проступок может быть назначено только одно взыска</a:t>
            </a:r>
            <a:r>
              <a:rPr lang="ru-RU" sz="1800" dirty="0" smtClean="0"/>
              <a:t>ние ( замечание, выговор, увольнение). Взыскание не может быть применено позднее шести месяцев со дня его совершения. ( По общему правилу – в течение месяца со дня его совершения). Действие взыскания – один год.</a:t>
            </a:r>
          </a:p>
          <a:p>
            <a:pPr>
              <a:buNone/>
            </a:pPr>
            <a:r>
              <a:rPr lang="ru-RU" sz="1800" u="sng" dirty="0" smtClean="0"/>
              <a:t> Взыскания не заносятся в трудовую книжку. Поощрения – заносятся.</a:t>
            </a:r>
            <a:endParaRPr lang="ru-RU" sz="1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Прекращение трудового договора</a:t>
            </a:r>
            <a:endParaRPr lang="ru-RU" dirty="0"/>
          </a:p>
        </p:txBody>
      </p:sp>
      <p:pic>
        <p:nvPicPr>
          <p:cNvPr id="9218" name="Picture 2" descr="C:\Users\Семен\Desktop\slide-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4648200" cy="4800600"/>
          </a:xfrm>
          <a:prstGeom prst="rect">
            <a:avLst/>
          </a:prstGeom>
          <a:noFill/>
        </p:spPr>
      </p:pic>
      <p:pic>
        <p:nvPicPr>
          <p:cNvPr id="6" name="Picture 3" descr="C:\Users\Семен\Desktop\slide-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447800"/>
            <a:ext cx="3680883" cy="2760662"/>
          </a:xfrm>
          <a:prstGeom prst="rect">
            <a:avLst/>
          </a:prstGeom>
          <a:noFill/>
        </p:spPr>
      </p:pic>
      <p:pic>
        <p:nvPicPr>
          <p:cNvPr id="7" name="Picture 4" descr="C:\Users\Семен\Desktop\slide-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4114800"/>
            <a:ext cx="3553883" cy="2665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Расторжение трудового договора</a:t>
            </a:r>
            <a:endParaRPr lang="ru-RU" dirty="0"/>
          </a:p>
        </p:txBody>
      </p:sp>
      <p:pic>
        <p:nvPicPr>
          <p:cNvPr id="6" name="Picture 2" descr="C:\Users\Семен\Desktop\slide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219200"/>
            <a:ext cx="4876800" cy="4876800"/>
          </a:xfrm>
          <a:prstGeom prst="rect">
            <a:avLst/>
          </a:prstGeom>
          <a:noFill/>
        </p:spPr>
      </p:pic>
      <p:pic>
        <p:nvPicPr>
          <p:cNvPr id="7" name="Picture 3" descr="C:\Users\Семен\Desktop\slide-1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41910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Понятие трудового права</a:t>
            </a:r>
            <a:endParaRPr lang="ru-RU" dirty="0"/>
          </a:p>
        </p:txBody>
      </p:sp>
      <p:pic>
        <p:nvPicPr>
          <p:cNvPr id="5" name="Picture 2" descr="C:\Users\Семен\Desktop\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95650"/>
            <a:ext cx="4495800" cy="337185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26669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sz="1800" b="1" dirty="0" smtClean="0"/>
              <a:t>Отрасль права, система правовых норм, регулирующих трудовые отношения наёмных работников и работодателей, а также тесно связанные с ними иные отношения. </a:t>
            </a:r>
          </a:p>
          <a:p>
            <a:pPr>
              <a:buNone/>
            </a:pPr>
            <a:r>
              <a:rPr lang="ru-RU" sz="1800" b="1" dirty="0" smtClean="0"/>
              <a:t>Трудовые отношения –  </a:t>
            </a:r>
            <a:r>
              <a:rPr lang="ru-RU" sz="1800" b="1" dirty="0" err="1" smtClean="0"/>
              <a:t>отношения</a:t>
            </a:r>
            <a:r>
              <a:rPr lang="ru-RU" sz="1800" b="1" dirty="0" smtClean="0"/>
              <a:t>, основанные на соглашении  работника и работодателя, </a:t>
            </a:r>
            <a:r>
              <a:rPr lang="ru-RU" sz="1800" b="1" u="sng" dirty="0" smtClean="0"/>
              <a:t>о личном выполнении работником за плату трудовой функции, </a:t>
            </a:r>
          </a:p>
          <a:p>
            <a:pPr>
              <a:buNone/>
            </a:pPr>
            <a:r>
              <a:rPr lang="ru-RU" sz="1800" b="1" dirty="0" smtClean="0"/>
              <a:t>      подчинении работника  правилам внутреннего распорядка при обеспечении работодателем условий труда, предусмотренных трудовым законодательством, трудовым договором, коллективным трудовым договором.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7" name="Picture 2" descr="C:\Users\Семен\Desktop\slide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581400"/>
            <a:ext cx="3834246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Рабочее время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14400"/>
            <a:ext cx="4419600" cy="5638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5" descr="C:\Users\Семен\Desktop\slide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0" y="609600"/>
            <a:ext cx="4064000" cy="3048000"/>
          </a:xfrm>
          <a:prstGeom prst="rect">
            <a:avLst/>
          </a:prstGeom>
          <a:noFill/>
        </p:spPr>
      </p:pic>
      <p:pic>
        <p:nvPicPr>
          <p:cNvPr id="12290" name="Picture 2" descr="C:\Users\Семен\Desktop\slide-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5181600" cy="5943600"/>
          </a:xfrm>
          <a:prstGeom prst="rect">
            <a:avLst/>
          </a:prstGeom>
          <a:noFill/>
        </p:spPr>
      </p:pic>
      <p:pic>
        <p:nvPicPr>
          <p:cNvPr id="6" name="Picture 3" descr="C:\Users\Семен\Desktop\slide-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8600" y="3657600"/>
            <a:ext cx="37592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Рабочее время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762000"/>
            <a:ext cx="8610600" cy="57912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1271" name="Picture 7" descr="C:\Users\Семен\Desktop\slide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0"/>
            <a:ext cx="83820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Рабочее время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Семен\Desktop\slide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0"/>
            <a:ext cx="4648200" cy="5562600"/>
          </a:xfrm>
          <a:prstGeom prst="rect">
            <a:avLst/>
          </a:prstGeom>
          <a:noFill/>
        </p:spPr>
      </p:pic>
      <p:pic>
        <p:nvPicPr>
          <p:cNvPr id="5" name="Picture 2" descr="C:\Users\Семен\Desktop\slide-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533400"/>
            <a:ext cx="4495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ru-RU" sz="2800" dirty="0" smtClean="0"/>
              <a:t>Трудовое законодательство о несовершеннолетних</a:t>
            </a:r>
            <a:endParaRPr lang="ru-RU" sz="2800" dirty="0"/>
          </a:p>
        </p:txBody>
      </p:sp>
      <p:pic>
        <p:nvPicPr>
          <p:cNvPr id="14341" name="Picture 5" descr="C:\Users\Семен\Desktop\slide-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4800600" cy="533400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 flipH="1">
            <a:off x="4952999" y="838200"/>
            <a:ext cx="45719" cy="5638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Picture 4" descr="C:\Users\Семен\Desktop\slide-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838200"/>
            <a:ext cx="41148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Трудовое законодательство о несовершеннолетних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838200"/>
            <a:ext cx="4953000" cy="5791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Семен\Desktop\slide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914400"/>
            <a:ext cx="3962400" cy="2971800"/>
          </a:xfrm>
          <a:prstGeom prst="rect">
            <a:avLst/>
          </a:prstGeom>
          <a:noFill/>
        </p:spPr>
      </p:pic>
      <p:pic>
        <p:nvPicPr>
          <p:cNvPr id="15364" name="Picture 4" descr="C:\Users\Семен\Desktop\slide-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38200"/>
            <a:ext cx="5105400" cy="5486400"/>
          </a:xfrm>
          <a:prstGeom prst="rect">
            <a:avLst/>
          </a:prstGeom>
          <a:noFill/>
        </p:spPr>
      </p:pic>
      <p:pic>
        <p:nvPicPr>
          <p:cNvPr id="15365" name="Picture 5" descr="C:\Users\Семен\Desktop\slide-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888582"/>
            <a:ext cx="3959225" cy="2969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487362"/>
          </a:xfrm>
        </p:spPr>
        <p:txBody>
          <a:bodyPr>
            <a:noAutofit/>
          </a:bodyPr>
          <a:lstStyle/>
          <a:p>
            <a:r>
              <a:rPr lang="ru-RU" sz="3600" dirty="0" smtClean="0"/>
              <a:t>Трудовые права несовершеннолетних</a:t>
            </a:r>
            <a:endParaRPr lang="ru-RU" sz="3600" dirty="0"/>
          </a:p>
        </p:txBody>
      </p:sp>
      <p:pic>
        <p:nvPicPr>
          <p:cNvPr id="16386" name="Picture 2" descr="C:\Users\Семен\Desktop\slide-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7696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Безработные</a:t>
            </a:r>
            <a:endParaRPr lang="ru-RU" dirty="0"/>
          </a:p>
        </p:txBody>
      </p:sp>
      <p:pic>
        <p:nvPicPr>
          <p:cNvPr id="17412" name="Picture 4" descr="C:\Users\Семен\Desktop\slide-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143000"/>
            <a:ext cx="3962400" cy="2362200"/>
          </a:xfrm>
          <a:prstGeom prst="rect">
            <a:avLst/>
          </a:prstGeom>
          <a:noFill/>
        </p:spPr>
      </p:pic>
      <p:pic>
        <p:nvPicPr>
          <p:cNvPr id="17413" name="Picture 5" descr="C:\Users\Семен\Desktop\slide-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86200"/>
            <a:ext cx="4114800" cy="2971800"/>
          </a:xfrm>
          <a:prstGeom prst="rect">
            <a:avLst/>
          </a:prstGeom>
          <a:noFill/>
        </p:spPr>
      </p:pic>
      <p:pic>
        <p:nvPicPr>
          <p:cNvPr id="17414" name="Picture 6" descr="C:\Users\Семен\Desktop\slide-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581400"/>
            <a:ext cx="4343400" cy="3276600"/>
          </a:xfrm>
          <a:prstGeom prst="rect">
            <a:avLst/>
          </a:prstGeom>
          <a:noFill/>
        </p:spPr>
      </p:pic>
      <p:pic>
        <p:nvPicPr>
          <p:cNvPr id="9" name="Picture 3" descr="C:\Users\Семен\Desktop\slide-38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28600" y="609600"/>
            <a:ext cx="42672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Безработные</a:t>
            </a:r>
            <a:endParaRPr lang="ru-RU" dirty="0"/>
          </a:p>
        </p:txBody>
      </p:sp>
      <p:pic>
        <p:nvPicPr>
          <p:cNvPr id="18434" name="Picture 2" descr="C:\Users\Семен\Desktop\slide-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5029200" cy="4476750"/>
          </a:xfrm>
          <a:prstGeom prst="rect">
            <a:avLst/>
          </a:prstGeom>
          <a:noFill/>
        </p:spPr>
      </p:pic>
      <p:pic>
        <p:nvPicPr>
          <p:cNvPr id="18435" name="Picture 3" descr="C:\Users\Семен\Desktop\slide-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600200"/>
            <a:ext cx="3273425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Домашнее задание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ru-RU" dirty="0" smtClean="0"/>
              <a:t>Подготовка к тесту по </a:t>
            </a:r>
            <a:r>
              <a:rPr lang="ru-RU" smtClean="0"/>
              <a:t>трудовому праву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Источники трудового права</a:t>
            </a:r>
            <a:endParaRPr lang="ru-RU" dirty="0"/>
          </a:p>
        </p:txBody>
      </p:sp>
      <p:pic>
        <p:nvPicPr>
          <p:cNvPr id="8" name="Picture 2" descr="C:\Users\Семен\Desktop\Slid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990600"/>
            <a:ext cx="5105400" cy="3733800"/>
          </a:xfrm>
          <a:prstGeom prst="rect">
            <a:avLst/>
          </a:prstGeom>
          <a:noFill/>
        </p:spPr>
      </p:pic>
      <p:pic>
        <p:nvPicPr>
          <p:cNvPr id="9" name="Picture 2" descr="C:\Users\Семен\Desktop\slide-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914400"/>
            <a:ext cx="4114800" cy="3657600"/>
          </a:xfrm>
          <a:prstGeom prst="rect">
            <a:avLst/>
          </a:prstGeom>
          <a:noFill/>
        </p:spPr>
      </p:pic>
      <p:pic>
        <p:nvPicPr>
          <p:cNvPr id="19459" name="Picture 3" descr="C:\Users\Семен\Desktop\1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733800"/>
            <a:ext cx="3350705" cy="2514600"/>
          </a:xfrm>
          <a:prstGeom prst="rect">
            <a:avLst/>
          </a:prstGeom>
          <a:noFill/>
        </p:spPr>
      </p:pic>
      <p:pic>
        <p:nvPicPr>
          <p:cNvPr id="19460" name="Picture 4" descr="C:\Users\Семен\Desktop\519294_Konstitutsiya_Rossiyskoy_Federatsii_s_izmeneniyami_na_2020_god_Klipart_Ekaterinburg_konstitutsiya_rf_zakon_zakoni_rf_konstitutsiya_rossiyskoy_federatsii_760x0_5555.3703.0.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572000"/>
            <a:ext cx="3212574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Принципы трудового права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  2 ТК РФ перечислены основные отраслевые принципы трудового права, которыми признаются:</a:t>
            </a:r>
            <a:endParaRPr lang="ru-RU" sz="1800" dirty="0" smtClean="0"/>
          </a:p>
          <a:p>
            <a:r>
              <a:rPr lang="ru-RU" sz="1800" dirty="0" smtClean="0"/>
              <a:t>свобода труда;</a:t>
            </a:r>
          </a:p>
          <a:p>
            <a:r>
              <a:rPr lang="ru-RU" sz="1800" dirty="0" smtClean="0"/>
              <a:t>запрещение принудительного труда;</a:t>
            </a:r>
          </a:p>
          <a:p>
            <a:r>
              <a:rPr lang="ru-RU" sz="1800" dirty="0" smtClean="0"/>
              <a:t>защита от безработицы и содействие в трудоустройстве;</a:t>
            </a:r>
          </a:p>
          <a:p>
            <a:r>
              <a:rPr lang="ru-RU" sz="1800" dirty="0" smtClean="0"/>
              <a:t>равенство </a:t>
            </a:r>
            <a:r>
              <a:rPr lang="ru-RU" sz="1800" b="1" dirty="0" smtClean="0"/>
              <a:t>прав</a:t>
            </a:r>
            <a:r>
              <a:rPr lang="ru-RU" sz="1800" dirty="0" smtClean="0"/>
              <a:t> и возможностей работников;</a:t>
            </a:r>
          </a:p>
          <a:p>
            <a:r>
              <a:rPr lang="ru-RU" sz="1800" dirty="0" smtClean="0"/>
              <a:t>обеспечение справедливых условий труда; </a:t>
            </a:r>
          </a:p>
          <a:p>
            <a:r>
              <a:rPr lang="ru-RU" sz="1800" dirty="0" smtClean="0"/>
              <a:t>обеспечение прав работников и работодателей на объединения; </a:t>
            </a:r>
          </a:p>
          <a:p>
            <a:r>
              <a:rPr lang="ru-RU" sz="1800" dirty="0" smtClean="0"/>
              <a:t>права работников на индивидуальные и коллективные трудовые споры, включая забастовку.</a:t>
            </a:r>
            <a:r>
              <a:rPr lang="en-US" sz="1800" dirty="0" smtClean="0"/>
              <a:t>  </a:t>
            </a:r>
          </a:p>
          <a:p>
            <a:r>
              <a:rPr lang="ru-RU" sz="1800" dirty="0" smtClean="0"/>
              <a:t>запрещение дискриминации по расовым, национальным, религиозным, половым и иным признакам; </a:t>
            </a:r>
          </a:p>
          <a:p>
            <a:r>
              <a:rPr lang="ru-RU" sz="1800" dirty="0" smtClean="0"/>
              <a:t>сочетание договорного и государственного регулирования трудовых отношений; </a:t>
            </a:r>
          </a:p>
          <a:p>
            <a:r>
              <a:rPr lang="ru-RU" sz="1800" dirty="0" smtClean="0"/>
              <a:t>социальное партнёрство </a:t>
            </a:r>
            <a:r>
              <a:rPr lang="en-US" sz="1800" dirty="0" smtClean="0"/>
              <a:t> </a:t>
            </a:r>
            <a:r>
              <a:rPr lang="ru-RU" sz="1800" dirty="0" smtClean="0"/>
              <a:t> организаций работодателей, работников и государственных органов и органов </a:t>
            </a:r>
            <a:r>
              <a:rPr lang="ru-RU" sz="1800" smtClean="0"/>
              <a:t>местного самоуправления.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Стороны трудовых отношений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066800"/>
            <a:ext cx="47244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b="1" dirty="0" smtClean="0"/>
              <a:t>Проступки в трудовом праве подразделяются на дисциплинарные и материальные</a:t>
            </a:r>
            <a:r>
              <a:rPr lang="ru-RU" sz="1800" dirty="0" smtClean="0"/>
              <a:t>.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u="sng" dirty="0" smtClean="0"/>
              <a:t>Материальные проступки </a:t>
            </a:r>
            <a:r>
              <a:rPr lang="ru-RU" sz="1800" dirty="0" smtClean="0"/>
              <a:t>– это имущественный вред, понесённый работодателем от действий работника. 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b="1" u="sng" dirty="0" smtClean="0"/>
              <a:t>Полная </a:t>
            </a:r>
            <a:r>
              <a:rPr lang="ru-RU" sz="1800" u="sng" dirty="0" smtClean="0"/>
              <a:t>к</a:t>
            </a:r>
            <a:r>
              <a:rPr lang="ru-RU" sz="1800" dirty="0" smtClean="0"/>
              <a:t>омпенсация наступает в тех случаях, когда работник: </a:t>
            </a:r>
          </a:p>
          <a:p>
            <a:pPr>
              <a:buFontTx/>
              <a:buChar char="-"/>
            </a:pPr>
            <a:r>
              <a:rPr lang="ru-RU" sz="1800" dirty="0" smtClean="0"/>
              <a:t>Находился на рабочем месте в состоянии опьянения или под действием запрещённых веществ; </a:t>
            </a:r>
          </a:p>
          <a:p>
            <a:pPr>
              <a:buFontTx/>
              <a:buChar char="-"/>
            </a:pPr>
            <a:r>
              <a:rPr lang="ru-RU" sz="1800" dirty="0" smtClean="0"/>
              <a:t>Выполнял действия, не связанные с трудовой функцией; </a:t>
            </a:r>
          </a:p>
          <a:p>
            <a:pPr>
              <a:buNone/>
            </a:pPr>
            <a:r>
              <a:rPr lang="ru-RU" sz="1800" dirty="0" smtClean="0"/>
              <a:t>В иных случаях компенсация предусмотрена в размере заработка работника за один месяц( </a:t>
            </a:r>
            <a:r>
              <a:rPr lang="ru-RU" sz="1800" b="1" u="sng" dirty="0" smtClean="0"/>
              <a:t>ограниченная о</a:t>
            </a:r>
            <a:r>
              <a:rPr lang="ru-RU" sz="1800" dirty="0" smtClean="0"/>
              <a:t>тветственность) </a:t>
            </a:r>
          </a:p>
          <a:p>
            <a:pPr>
              <a:buNone/>
            </a:pPr>
            <a:r>
              <a:rPr lang="ru-RU" sz="1800" b="1" dirty="0" smtClean="0"/>
              <a:t>По общему правилу вина работника доказывается работодателем</a:t>
            </a:r>
            <a:endParaRPr lang="ru-RU" sz="1800" b="1" dirty="0"/>
          </a:p>
        </p:txBody>
      </p:sp>
      <p:pic>
        <p:nvPicPr>
          <p:cNvPr id="11" name="Picture 3" descr="C:\Users\Семен\Desktop\slide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914400"/>
            <a:ext cx="4267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Материальная ответственность работодателя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14400"/>
            <a:ext cx="80772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Наступает в случаях:   </a:t>
            </a:r>
          </a:p>
          <a:p>
            <a:pPr>
              <a:buNone/>
            </a:pPr>
            <a:r>
              <a:rPr lang="ru-RU" sz="1800" dirty="0" smtClean="0"/>
              <a:t>  -  Незаконного отстранения работника от работы, </a:t>
            </a:r>
          </a:p>
          <a:p>
            <a:pPr>
              <a:buNone/>
            </a:pPr>
            <a:r>
              <a:rPr lang="ru-RU" sz="1800" dirty="0" smtClean="0"/>
              <a:t>   -  Задержки работодателем выдачи трудовой книжки,</a:t>
            </a:r>
          </a:p>
          <a:p>
            <a:pPr>
              <a:buNone/>
            </a:pPr>
            <a:r>
              <a:rPr lang="ru-RU" sz="1800" dirty="0" smtClean="0"/>
              <a:t>  -  Причинение вреда имуществу работника, </a:t>
            </a:r>
          </a:p>
          <a:p>
            <a:pPr>
              <a:buNone/>
            </a:pPr>
            <a:r>
              <a:rPr lang="ru-RU" sz="1800" dirty="0" smtClean="0"/>
              <a:t>  -  Задержки выплаты отпускных или заработной платы,</a:t>
            </a:r>
          </a:p>
          <a:p>
            <a:pPr>
              <a:buNone/>
            </a:pPr>
            <a:r>
              <a:rPr lang="ru-RU" sz="1800" dirty="0" smtClean="0"/>
              <a:t> -   Проценты – не ниже 1</a:t>
            </a:r>
            <a:r>
              <a:rPr lang="en-US" sz="1800" dirty="0" smtClean="0"/>
              <a:t>| 300 </a:t>
            </a:r>
            <a:r>
              <a:rPr lang="ru-RU" sz="1800" dirty="0" smtClean="0"/>
              <a:t>ставки рефинансирования. </a:t>
            </a:r>
          </a:p>
          <a:p>
            <a:pPr>
              <a:buNone/>
            </a:pPr>
            <a:r>
              <a:rPr lang="ru-RU" sz="1800" dirty="0" smtClean="0"/>
              <a:t>       </a:t>
            </a:r>
          </a:p>
          <a:p>
            <a:pPr>
              <a:buNone/>
            </a:pPr>
            <a:r>
              <a:rPr lang="ru-RU" sz="2400" b="1" dirty="0" smtClean="0"/>
              <a:t>                   Органы защиты трудового права: </a:t>
            </a:r>
          </a:p>
          <a:p>
            <a:pPr>
              <a:buNone/>
            </a:pPr>
            <a:r>
              <a:rPr lang="ru-RU" sz="2400" b="1" dirty="0" smtClean="0"/>
              <a:t> Трудовая инспекция  </a:t>
            </a:r>
          </a:p>
          <a:p>
            <a:pPr>
              <a:buNone/>
            </a:pPr>
            <a:r>
              <a:rPr lang="ru-RU" sz="2400" b="1" dirty="0" smtClean="0"/>
              <a:t> инспекция по охране труда </a:t>
            </a:r>
          </a:p>
          <a:p>
            <a:pPr>
              <a:buNone/>
            </a:pPr>
            <a:r>
              <a:rPr lang="ru-RU" sz="2400" b="1" dirty="0" smtClean="0"/>
              <a:t> профсоюзы </a:t>
            </a:r>
          </a:p>
          <a:p>
            <a:pPr>
              <a:buNone/>
            </a:pPr>
            <a:r>
              <a:rPr lang="ru-RU" sz="2400" b="1" dirty="0" smtClean="0"/>
              <a:t> комиссии по трудовым спорам внутри организации ( КТС) </a:t>
            </a:r>
          </a:p>
          <a:p>
            <a:pPr>
              <a:buNone/>
            </a:pPr>
            <a:r>
              <a:rPr lang="ru-RU" sz="2400" b="1" dirty="0" smtClean="0"/>
              <a:t> </a:t>
            </a:r>
            <a:r>
              <a:rPr lang="ru-RU" sz="2400" u="sng" dirty="0" smtClean="0"/>
              <a:t>создание КТС не является обязательным.</a:t>
            </a:r>
            <a:endParaRPr lang="ru-RU" sz="2400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Коллективные трудовые споры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09800" y="1066800"/>
            <a:ext cx="64770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Коллективный трудовой спор </a:t>
            </a:r>
            <a:r>
              <a:rPr lang="ru-RU" sz="1800" dirty="0" smtClean="0"/>
              <a:t>– это неурегулированное разногласие между работодателем( представителем) и работниками ( представителями). </a:t>
            </a:r>
            <a:r>
              <a:rPr lang="ru-RU" sz="1800" b="1" dirty="0" smtClean="0"/>
              <a:t>Возникновению</a:t>
            </a:r>
            <a:r>
              <a:rPr lang="ru-RU" sz="1800" dirty="0" smtClean="0"/>
              <a:t> такого спора предшествует  </a:t>
            </a:r>
            <a:r>
              <a:rPr lang="ru-RU" sz="1800" b="1" dirty="0" smtClean="0"/>
              <a:t>выдвижение коллективных требований</a:t>
            </a:r>
            <a:r>
              <a:rPr lang="ru-RU" sz="1800" dirty="0" smtClean="0"/>
              <a:t> работников.  </a:t>
            </a:r>
            <a:r>
              <a:rPr lang="ru-RU" sz="1800" b="1" dirty="0" smtClean="0"/>
              <a:t>Датой начала </a:t>
            </a:r>
            <a:r>
              <a:rPr lang="ru-RU" sz="1800" dirty="0" smtClean="0"/>
              <a:t>считается день сообщения работникам решения работодателя. </a:t>
            </a:r>
          </a:p>
          <a:p>
            <a:pPr>
              <a:buNone/>
            </a:pPr>
            <a:r>
              <a:rPr lang="ru-RU" sz="1800" b="1" dirty="0" smtClean="0"/>
              <a:t>Служба по урегулированию трудовых споров – государственный орган</a:t>
            </a:r>
            <a:r>
              <a:rPr lang="ru-RU" sz="1800" dirty="0" smtClean="0"/>
              <a:t>, который регистрирует трудовой спор ( коллективный!) и оказывает помощь сторонам спора.  </a:t>
            </a:r>
          </a:p>
          <a:p>
            <a:pPr>
              <a:buNone/>
            </a:pPr>
            <a:r>
              <a:rPr lang="ru-RU" sz="1800" dirty="0" smtClean="0"/>
              <a:t>Примирительный порядок разрешения: </a:t>
            </a:r>
          </a:p>
          <a:p>
            <a:pPr>
              <a:buNone/>
            </a:pPr>
            <a:r>
              <a:rPr lang="ru-RU" sz="1800" dirty="0" smtClean="0"/>
              <a:t>Рассмотрение спора примирительной комиссией</a:t>
            </a:r>
          </a:p>
          <a:p>
            <a:pPr>
              <a:buNone/>
            </a:pPr>
            <a:r>
              <a:rPr lang="ru-RU" sz="1800" dirty="0" smtClean="0"/>
              <a:t>Рассмотрение спора с участием посредника </a:t>
            </a:r>
          </a:p>
          <a:p>
            <a:pPr>
              <a:buNone/>
            </a:pPr>
            <a:r>
              <a:rPr lang="ru-RU" sz="1800" dirty="0" smtClean="0"/>
              <a:t> Рассмотрение спора трудовым арбитражем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2000" b="1" dirty="0" smtClean="0"/>
              <a:t>Суд не рассматривает коллективные споры!!! </a:t>
            </a:r>
          </a:p>
          <a:p>
            <a:pPr>
              <a:buNone/>
            </a:pPr>
            <a:r>
              <a:rPr lang="ru-RU" sz="2000" b="1" dirty="0" smtClean="0"/>
              <a:t> После проведения примирительных процедур  конфликт может быть разрешён путём забастовки. Предупреждение работодателю – за 10 дней!</a:t>
            </a:r>
            <a:endParaRPr lang="ru-RU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ru-RU" sz="3200" dirty="0" smtClean="0"/>
              <a:t>Граждане как субъекты трудового права</a:t>
            </a:r>
            <a:endParaRPr lang="ru-RU" sz="3200" dirty="0"/>
          </a:p>
        </p:txBody>
      </p:sp>
      <p:pic>
        <p:nvPicPr>
          <p:cNvPr id="6" name="Picture 4" descr="C:\Users\Семен\Desktop\slid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133600"/>
            <a:ext cx="3556000" cy="2667000"/>
          </a:xfrm>
          <a:prstGeom prst="rect">
            <a:avLst/>
          </a:prstGeom>
          <a:noFill/>
        </p:spPr>
      </p:pic>
      <p:pic>
        <p:nvPicPr>
          <p:cNvPr id="4098" name="Picture 2" descr="C:\Users\Семен\Desktop\slide-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66800"/>
            <a:ext cx="53340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Принципы труда в России</a:t>
            </a:r>
            <a:endParaRPr lang="ru-RU" dirty="0"/>
          </a:p>
        </p:txBody>
      </p:sp>
      <p:pic>
        <p:nvPicPr>
          <p:cNvPr id="5123" name="Picture 3" descr="C:\Users\Семен\Desktop\slide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0400" y="990600"/>
            <a:ext cx="4993600" cy="3962400"/>
          </a:xfrm>
          <a:prstGeom prst="rect">
            <a:avLst/>
          </a:prstGeom>
          <a:noFill/>
        </p:spPr>
      </p:pic>
      <p:pic>
        <p:nvPicPr>
          <p:cNvPr id="8" name="Picture 2" descr="C:\Users\Семен\Desktop\slide-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914400"/>
            <a:ext cx="41910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871</Words>
  <PresentationFormat>Экран (4:3)</PresentationFormat>
  <Paragraphs>109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Трудовое право</vt:lpstr>
      <vt:lpstr>Понятие трудового права</vt:lpstr>
      <vt:lpstr>Источники трудового права</vt:lpstr>
      <vt:lpstr>Принципы трудового права</vt:lpstr>
      <vt:lpstr>Стороны трудовых отношений</vt:lpstr>
      <vt:lpstr>Материальная ответственность работодателя</vt:lpstr>
      <vt:lpstr>Коллективные трудовые споры</vt:lpstr>
      <vt:lpstr>Граждане как субъекты трудового права</vt:lpstr>
      <vt:lpstr>Принципы труда в России</vt:lpstr>
      <vt:lpstr>Трудовой договор</vt:lpstr>
      <vt:lpstr>Трудовой договор</vt:lpstr>
      <vt:lpstr>Заключение трудового договора</vt:lpstr>
      <vt:lpstr>Содержание трудового договора</vt:lpstr>
      <vt:lpstr>Существенные условия трудового  договора</vt:lpstr>
      <vt:lpstr>Фактический допуск к работе</vt:lpstr>
      <vt:lpstr>Сохраняйте доказательства выполненной работы </vt:lpstr>
      <vt:lpstr>Приказ о приёме на работу  от работодателя.</vt:lpstr>
      <vt:lpstr>Прекращение трудового договора</vt:lpstr>
      <vt:lpstr>Расторжение трудового договора</vt:lpstr>
      <vt:lpstr>Рабочее время</vt:lpstr>
      <vt:lpstr>Рабочее время</vt:lpstr>
      <vt:lpstr>Рабочее время</vt:lpstr>
      <vt:lpstr>Трудовое законодательство о несовершеннолетних</vt:lpstr>
      <vt:lpstr>Трудовое законодательство о несовершеннолетних</vt:lpstr>
      <vt:lpstr>Трудовые права несовершеннолетних</vt:lpstr>
      <vt:lpstr>Безработные</vt:lpstr>
      <vt:lpstr>Безработные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Трудовое право</dc:title>
  <dc:creator>Семен</dc:creator>
  <cp:lastModifiedBy>Семен</cp:lastModifiedBy>
  <cp:revision>23</cp:revision>
  <dcterms:created xsi:type="dcterms:W3CDTF">2021-04-10T01:47:53Z</dcterms:created>
  <dcterms:modified xsi:type="dcterms:W3CDTF">2021-04-10T08:10:08Z</dcterms:modified>
</cp:coreProperties>
</file>