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C77C-0269-4B47-A80D-6BDA3B7931D0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109C-7980-4450-8292-8D052A9C7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010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C77C-0269-4B47-A80D-6BDA3B7931D0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109C-7980-4450-8292-8D052A9C7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27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C77C-0269-4B47-A80D-6BDA3B7931D0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109C-7980-4450-8292-8D052A9C7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210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C77C-0269-4B47-A80D-6BDA3B7931D0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109C-7980-4450-8292-8D052A9C7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00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C77C-0269-4B47-A80D-6BDA3B7931D0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109C-7980-4450-8292-8D052A9C7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527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C77C-0269-4B47-A80D-6BDA3B7931D0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109C-7980-4450-8292-8D052A9C7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345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C77C-0269-4B47-A80D-6BDA3B7931D0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109C-7980-4450-8292-8D052A9C7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02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C77C-0269-4B47-A80D-6BDA3B7931D0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109C-7980-4450-8292-8D052A9C7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64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C77C-0269-4B47-A80D-6BDA3B7931D0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109C-7980-4450-8292-8D052A9C7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53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C77C-0269-4B47-A80D-6BDA3B7931D0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109C-7980-4450-8292-8D052A9C7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51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C77C-0269-4B47-A80D-6BDA3B7931D0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109C-7980-4450-8292-8D052A9C7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1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3C77C-0269-4B47-A80D-6BDA3B7931D0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C109C-7980-4450-8292-8D052A9C7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839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Шифрование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468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Шифрование с помощью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магических квадратов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Магический (волшебный) </a:t>
            </a:r>
            <a:r>
              <a:rPr lang="ru-RU" dirty="0"/>
              <a:t>квадрат — это квадратная таблица  </a:t>
            </a:r>
            <a:r>
              <a:rPr lang="ru-RU" dirty="0" smtClean="0"/>
              <a:t>размером 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ru-RU" dirty="0">
                <a:sym typeface="Symbol"/>
              </a:rPr>
              <a:t></a:t>
            </a:r>
            <a:r>
              <a:rPr lang="ru-RU" dirty="0" smtClean="0"/>
              <a:t> </a:t>
            </a:r>
            <a:r>
              <a:rPr lang="en-US" i="1" dirty="0" smtClean="0"/>
              <a:t>n</a:t>
            </a:r>
            <a:r>
              <a:rPr lang="ru-RU" dirty="0" smtClean="0"/>
              <a:t>, </a:t>
            </a:r>
            <a:r>
              <a:rPr lang="ru-RU" dirty="0"/>
              <a:t>заполненная  числами таким образом, что сумма чисел в каждой строке, каждом столбце и на обеих диагоналях одинакова. </a:t>
            </a:r>
            <a:endParaRPr lang="en-US" dirty="0" smtClean="0"/>
          </a:p>
          <a:p>
            <a:r>
              <a:rPr lang="ru-RU" b="1" i="1" dirty="0" smtClean="0"/>
              <a:t>Нормальным</a:t>
            </a:r>
            <a:r>
              <a:rPr lang="ru-RU" dirty="0" smtClean="0"/>
              <a:t> </a:t>
            </a:r>
            <a:r>
              <a:rPr lang="ru-RU" dirty="0"/>
              <a:t>называется магический квадрат, заполненный натуральными числами </a:t>
            </a:r>
            <a:r>
              <a:rPr lang="ru-RU" dirty="0" smtClean="0"/>
              <a:t>от</a:t>
            </a:r>
            <a:r>
              <a:rPr lang="en-US" dirty="0" smtClean="0"/>
              <a:t> 1</a:t>
            </a:r>
            <a:r>
              <a:rPr lang="ru-RU" dirty="0"/>
              <a:t> до 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ru-RU" dirty="0" smtClean="0"/>
              <a:t>Магический </a:t>
            </a:r>
            <a:r>
              <a:rPr lang="ru-RU" dirty="0"/>
              <a:t>квадрат называется </a:t>
            </a:r>
            <a:r>
              <a:rPr lang="ru-RU" b="1" i="1" dirty="0"/>
              <a:t>ассоциативным</a:t>
            </a:r>
            <a:r>
              <a:rPr lang="ru-RU" dirty="0"/>
              <a:t> или </a:t>
            </a:r>
            <a:r>
              <a:rPr lang="ru-RU" b="1" i="1" dirty="0"/>
              <a:t>симметричным</a:t>
            </a:r>
            <a:r>
              <a:rPr lang="ru-RU" dirty="0"/>
              <a:t>, если сумма любых двух чисел, расположенных симметрично относительно центра квадрата, равна 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 + 1</a:t>
            </a:r>
            <a:r>
              <a:rPr lang="ru-RU" dirty="0"/>
              <a:t> .</a:t>
            </a:r>
          </a:p>
        </p:txBody>
      </p:sp>
    </p:spTree>
    <p:extLst>
      <p:ext uri="{BB962C8B-B14F-4D97-AF65-F5344CB8AC3E}">
        <p14:creationId xmlns:p14="http://schemas.microsoft.com/office/powerpoint/2010/main" val="1383660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Нормальные магические квадраты существуют для всех порядков 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&gt; 0</a:t>
            </a:r>
            <a:r>
              <a:rPr lang="ru-RU" dirty="0" smtClean="0"/>
              <a:t>, </a:t>
            </a:r>
            <a:r>
              <a:rPr lang="ru-RU" dirty="0"/>
              <a:t>за исключением </a:t>
            </a:r>
            <a:r>
              <a:rPr lang="en-US" i="1" dirty="0" smtClean="0"/>
              <a:t>n</a:t>
            </a:r>
            <a:r>
              <a:rPr lang="en-US" dirty="0" smtClean="0"/>
              <a:t> = 2.</a:t>
            </a:r>
          </a:p>
          <a:p>
            <a:r>
              <a:rPr lang="ru-RU" dirty="0"/>
              <a:t>С</a:t>
            </a:r>
            <a:r>
              <a:rPr lang="ru-RU" dirty="0" smtClean="0"/>
              <a:t>лучай</a:t>
            </a:r>
            <a:r>
              <a:rPr lang="ru-RU" dirty="0"/>
              <a:t> </a:t>
            </a:r>
            <a:r>
              <a:rPr lang="en-US" i="1" dirty="0" smtClean="0"/>
              <a:t>n</a:t>
            </a:r>
            <a:r>
              <a:rPr lang="en-US" dirty="0" smtClean="0"/>
              <a:t> = 1</a:t>
            </a:r>
            <a:r>
              <a:rPr lang="ru-RU" dirty="0"/>
              <a:t> </a:t>
            </a:r>
            <a:r>
              <a:rPr lang="ru-RU" dirty="0" smtClean="0"/>
              <a:t>тривиален</a:t>
            </a:r>
            <a:r>
              <a:rPr lang="en-US" dirty="0" smtClean="0"/>
              <a:t>, </a:t>
            </a:r>
            <a:r>
              <a:rPr lang="ru-RU" dirty="0" smtClean="0"/>
              <a:t>квадрат </a:t>
            </a:r>
            <a:r>
              <a:rPr lang="ru-RU" dirty="0"/>
              <a:t>состоит из одного числа. </a:t>
            </a:r>
            <a:endParaRPr lang="en-US" dirty="0" smtClean="0"/>
          </a:p>
          <a:p>
            <a:endParaRPr lang="ru-RU" dirty="0" smtClean="0"/>
          </a:p>
          <a:p>
            <a:r>
              <a:rPr lang="ru-RU" dirty="0" smtClean="0"/>
              <a:t>Идея кодирования:</a:t>
            </a:r>
            <a:br>
              <a:rPr lang="ru-RU" dirty="0" smtClean="0"/>
            </a:br>
            <a:r>
              <a:rPr lang="ru-RU" dirty="0" smtClean="0"/>
              <a:t>1. Исходный текст вписать в квадрат по буквам согласно нумерации в квадрате. </a:t>
            </a:r>
            <a:br>
              <a:rPr lang="ru-RU" dirty="0" smtClean="0"/>
            </a:br>
            <a:r>
              <a:rPr lang="ru-RU" dirty="0" smtClean="0"/>
              <a:t>2. Содержимое таблицы выписать по строкам с лева направо. Полученный текст и есть шифровка. </a:t>
            </a:r>
          </a:p>
        </p:txBody>
      </p:sp>
    </p:spTree>
    <p:extLst>
      <p:ext uri="{BB962C8B-B14F-4D97-AF65-F5344CB8AC3E}">
        <p14:creationId xmlns:p14="http://schemas.microsoft.com/office/powerpoint/2010/main" val="2307032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5544616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Фраза, которую надо зашифровать:</a:t>
            </a:r>
            <a:br>
              <a:rPr lang="ru-RU" dirty="0" smtClean="0"/>
            </a:br>
            <a:r>
              <a:rPr lang="en-US" dirty="0" smtClean="0"/>
              <a:t>'</a:t>
            </a:r>
            <a:r>
              <a:rPr lang="ru-RU" dirty="0" smtClean="0"/>
              <a:t>легко</a:t>
            </a:r>
            <a:r>
              <a:rPr lang="en-US" dirty="0" smtClean="0"/>
              <a:t> </a:t>
            </a:r>
            <a:r>
              <a:rPr lang="ru-RU" dirty="0" smtClean="0"/>
              <a:t>сдам</a:t>
            </a:r>
            <a:r>
              <a:rPr lang="en-US" dirty="0" smtClean="0"/>
              <a:t> </a:t>
            </a:r>
            <a:r>
              <a:rPr lang="ru-RU" dirty="0" smtClean="0"/>
              <a:t>экзамен</a:t>
            </a:r>
            <a:r>
              <a:rPr lang="en-US" dirty="0" smtClean="0"/>
              <a:t> </a:t>
            </a:r>
            <a:r>
              <a:rPr lang="ru-RU" dirty="0" smtClean="0"/>
              <a:t>на</a:t>
            </a:r>
            <a:r>
              <a:rPr lang="en-US" dirty="0" smtClean="0"/>
              <a:t> </a:t>
            </a:r>
            <a:r>
              <a:rPr lang="ru-RU" dirty="0" smtClean="0"/>
              <a:t>отлично</a:t>
            </a:r>
            <a:r>
              <a:rPr lang="en-US" dirty="0" smtClean="0"/>
              <a:t>'</a:t>
            </a:r>
          </a:p>
          <a:p>
            <a:endParaRPr lang="en-US" dirty="0" smtClean="0"/>
          </a:p>
          <a:p>
            <a:r>
              <a:rPr lang="ru-RU" dirty="0" smtClean="0"/>
              <a:t>Количество символов, не считая пробелы</a:t>
            </a:r>
            <a:r>
              <a:rPr lang="en-US" dirty="0"/>
              <a:t>,</a:t>
            </a:r>
            <a:r>
              <a:rPr lang="ru-RU" dirty="0" smtClean="0"/>
              <a:t> равно 25, значит понадобится магический квадрат 5</a:t>
            </a:r>
            <a:r>
              <a:rPr lang="ru-RU" dirty="0" smtClean="0">
                <a:sym typeface="Symbol"/>
              </a:rPr>
              <a:t>5.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796136" y="1535410"/>
            <a:ext cx="32403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Нормальный </a:t>
            </a:r>
            <a:br>
              <a:rPr lang="ru-RU" sz="2200" dirty="0" smtClean="0"/>
            </a:br>
            <a:r>
              <a:rPr lang="ru-RU" sz="2200" dirty="0" smtClean="0"/>
              <a:t>симметричный  квадрат</a:t>
            </a:r>
            <a:endParaRPr lang="ru-RU" sz="2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110161"/>
              </p:ext>
            </p:extLst>
          </p:nvPr>
        </p:nvGraphicFramePr>
        <p:xfrm>
          <a:off x="5910682" y="2288827"/>
          <a:ext cx="3011265" cy="2636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253"/>
                <a:gridCol w="602253"/>
                <a:gridCol w="602253"/>
                <a:gridCol w="602253"/>
                <a:gridCol w="602253"/>
              </a:tblGrid>
              <a:tr h="5272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17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24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1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8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15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272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23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5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7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14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16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272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4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6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13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20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22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272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10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12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19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21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3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272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11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18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25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2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9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6548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легкосдамэкзаменнаотлично</a:t>
            </a:r>
            <a:endParaRPr lang="ru-RU" dirty="0"/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38033210"/>
              </p:ext>
            </p:extLst>
          </p:nvPr>
        </p:nvGraphicFramePr>
        <p:xfrm>
          <a:off x="4067940" y="1988839"/>
          <a:ext cx="4608515" cy="41764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1703"/>
                <a:gridCol w="921703"/>
                <a:gridCol w="921703"/>
                <a:gridCol w="921703"/>
                <a:gridCol w="921703"/>
              </a:tblGrid>
              <a:tr h="8352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17,н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24,н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1,л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8,а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15,е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352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23,ч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5,о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7,д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14,м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16,н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352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4,к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6,с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13,а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20,т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22,и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352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10,э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12,з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19,о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21,л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3,г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352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11,к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18,а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25,о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2,е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9,м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201334"/>
              </p:ext>
            </p:extLst>
          </p:nvPr>
        </p:nvGraphicFramePr>
        <p:xfrm>
          <a:off x="539553" y="2204865"/>
          <a:ext cx="3168350" cy="30243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3670"/>
                <a:gridCol w="633670"/>
                <a:gridCol w="633670"/>
                <a:gridCol w="633670"/>
                <a:gridCol w="633670"/>
              </a:tblGrid>
              <a:tr h="6048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17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24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8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15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048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23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5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7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14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16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048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4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6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13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20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22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048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10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12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19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21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3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048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11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18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25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2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9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0390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23279051"/>
              </p:ext>
            </p:extLst>
          </p:nvPr>
        </p:nvGraphicFramePr>
        <p:xfrm>
          <a:off x="2915812" y="1700806"/>
          <a:ext cx="3384380" cy="2952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876"/>
                <a:gridCol w="676876"/>
                <a:gridCol w="676876"/>
                <a:gridCol w="676876"/>
                <a:gridCol w="676876"/>
              </a:tblGrid>
              <a:tr h="5904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н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н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л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а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е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904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ч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о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д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м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н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904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к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с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а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т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и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904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э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з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о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л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г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904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к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а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о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е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u="none" strike="noStrike" dirty="0" smtClean="0">
                          <a:effectLst/>
                        </a:rPr>
                        <a:t>м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59632" y="5085184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'</a:t>
            </a:r>
            <a:r>
              <a:rPr lang="ru-RU" sz="3600" dirty="0" err="1" smtClean="0"/>
              <a:t>ннлаечодмнксатиэзолгкаоем</a:t>
            </a:r>
            <a:r>
              <a:rPr lang="en-US" sz="3600" dirty="0" smtClean="0"/>
              <a:t>'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40476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Написать программу, шифрующую данные</a:t>
            </a:r>
          </a:p>
          <a:p>
            <a:r>
              <a:rPr lang="ru-RU" dirty="0" smtClean="0"/>
              <a:t>Дано: </a:t>
            </a:r>
            <a:br>
              <a:rPr lang="ru-RU" dirty="0" smtClean="0"/>
            </a:br>
            <a:r>
              <a:rPr lang="ru-RU" dirty="0" smtClean="0"/>
              <a:t>строка – считать с клавиатуры</a:t>
            </a:r>
            <a:br>
              <a:rPr lang="ru-RU" dirty="0" smtClean="0"/>
            </a:br>
            <a:r>
              <a:rPr lang="ru-RU" dirty="0" smtClean="0"/>
              <a:t>магический квадрат – считать из файла</a:t>
            </a:r>
          </a:p>
          <a:p>
            <a:r>
              <a:rPr lang="ru-RU" dirty="0" smtClean="0"/>
              <a:t>Результат:</a:t>
            </a:r>
            <a:br>
              <a:rPr lang="ru-RU" dirty="0" smtClean="0"/>
            </a:br>
            <a:r>
              <a:rPr lang="ru-RU" smtClean="0"/>
              <a:t>зашифрованная строка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0259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Шифровальная решетка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https://timus.online/problem.aspx?space=1&amp;num=1712&amp;locale=ru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27526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146</Words>
  <Application>Microsoft Office PowerPoint</Application>
  <PresentationFormat>Экран (4:3)</PresentationFormat>
  <Paragraphs>123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Шифрование</vt:lpstr>
      <vt:lpstr>Шифрование с помощью  магических квадратов</vt:lpstr>
      <vt:lpstr>Презентация PowerPoint</vt:lpstr>
      <vt:lpstr>Пример</vt:lpstr>
      <vt:lpstr>легкосдамэкзаменнаотлично</vt:lpstr>
      <vt:lpstr>Пример</vt:lpstr>
      <vt:lpstr>Задание</vt:lpstr>
      <vt:lpstr>Шифровальная решетка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Шифрование</dc:title>
  <dc:creator>korshun</dc:creator>
  <cp:lastModifiedBy>korshun</cp:lastModifiedBy>
  <cp:revision>8</cp:revision>
  <dcterms:created xsi:type="dcterms:W3CDTF">2021-05-21T15:11:45Z</dcterms:created>
  <dcterms:modified xsi:type="dcterms:W3CDTF">2021-05-21T18:39:46Z</dcterms:modified>
</cp:coreProperties>
</file>