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Tatra" TargetMode="External"/><Relationship Id="rId3" Type="http://schemas.openxmlformats.org/officeDocument/2006/relationships/hyperlink" Target="https://ru.wikipedia.org/wiki/%C5%A0koda_Auto" TargetMode="External"/><Relationship Id="rId7" Type="http://schemas.openxmlformats.org/officeDocument/2006/relationships/hyperlink" Target="https://ru.wikipedia.org/wiki/Praga" TargetMode="External"/><Relationship Id="rId2" Type="http://schemas.openxmlformats.org/officeDocument/2006/relationships/hyperlink" Target="https://ru.wikipedia.org/wiki/%D0%9F%D0%BE%D0%BB%D0%B8%D1%82%D0%B8%D0%BA%D0%B0_%D1%83%D0%BC%D0%B8%D1%80%D0%BE%D1%82%D0%B2%D0%BE%D1%80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LT-38" TargetMode="External"/><Relationship Id="rId5" Type="http://schemas.openxmlformats.org/officeDocument/2006/relationships/hyperlink" Target="https://ru.wikipedia.org/wiki/LT-35" TargetMode="External"/><Relationship Id="rId4" Type="http://schemas.openxmlformats.org/officeDocument/2006/relationships/hyperlink" Target="https://ru.wikipedia.org/wiki/%D0%A7%D0%9A%D0%94" TargetMode="External"/><Relationship Id="rId9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wikipedia.org/wiki/%D0%A2%D1%80%D0%B5%D1%82%D0%B8%D0%B9_%D1%80%D0%B5%D0%B9%D1%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E-%D0%B3%D0%B5%D1%80%D0%BC%D0%B0%D0%BD%D1%81%D0%BA%D0%BE%D0%B5_%D0%BC%D0%BE%D1%80%D1%81%D0%BA%D0%BE%D0%B5_%D1%81%D0%BE%D0%B3%D0%BB%D0%B0%D1%88%D0%B5%D0%BD%D0%B8%D0%B5_(1935)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%D0%90%D0%BD%D0%B3%D0%BB%D0%B8%D0%B9%D1%81%D0%BA%D0%B0%D1%8F_%D1%82%D0%BE%D0%BD%D0%BD%D0%B0" TargetMode="External"/><Relationship Id="rId4" Type="http://schemas.openxmlformats.org/officeDocument/2006/relationships/hyperlink" Target="https://ru.wikipedia.org/wiki/%D0%92%D0%B5%D1%80%D1%81%D0%B0%D0%BB%D1%8C%D1%81%D0%BA%D0%B8%D0%B9_%D0%B4%D0%BE%D0%B3%D0%BE%D0%B2%D0%BE%D1%8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7" Type="http://schemas.openxmlformats.org/officeDocument/2006/relationships/hyperlink" Target="https://ru.wikipedia.org/wiki/%D0%9A%D0%BB%D0%B0%D0%B9%D0%BF%D0%B5%D0%B4%D1%81%D0%BA%D0%B8%D0%B9_%D0%BA%D1%80%D0%B0%D0%B9" TargetMode="External"/><Relationship Id="rId2" Type="http://schemas.openxmlformats.org/officeDocument/2006/relationships/hyperlink" Target="https://ru.wikipedia.org/wiki/%D0%A2%D0%B5%D1%80%D1%80%D0%B8%D1%82%D0%BE%D1%80%D0%B8%D0%B0%D0%BB%D1%8C%D0%BD%D0%BE-%D0%BF%D0%BE%D0%BB%D0%B8%D1%82%D0%B8%D1%87%D0%B5%D1%81%D0%BA%D0%B0%D1%8F_%D1%8D%D0%BA%D1%81%D0%BF%D0%B0%D0%BD%D1%81%D0%B8%D1%8F_%D0%A2%D1%80%D0%B5%D1%82%D1%8C%D0%B5%D0%B3%D0%BE_%D1%80%D0%B5%D0%B9%D1%85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5%D1%85%D0%B8%D1%8F" TargetMode="External"/><Relationship Id="rId5" Type="http://schemas.openxmlformats.org/officeDocument/2006/relationships/hyperlink" Target="https://ru.wikipedia.org/wiki/%D0%9F%D0%B5%D1%80%D0%B2%D0%B0%D1%8F_%D0%90%D0%B2%D1%81%D1%82%D1%80%D0%B8%D0%B9%D1%81%D0%BA%D0%B0%D1%8F_%D0%A0%D0%B5%D1%81%D0%BF%D1%83%D0%B1%D0%BB%D0%B8%D0%BA%D0%B0" TargetMode="External"/><Relationship Id="rId4" Type="http://schemas.openxmlformats.org/officeDocument/2006/relationships/hyperlink" Target="https://ru.wikipedia.org/wiki/%D0%90%D0%BD%D1%88%D0%BB%D1%8E%D1%81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E%D0%BD%D1%85%D0%B5%D0%BD%D1%81%D0%BA%D0%BE%D0%B5_%D1%81%D0%BE%D0%B3%D0%BB%D0%B0%D1%88%D0%B5%D0%BD%D0%B8%D0%B5" TargetMode="External"/><Relationship Id="rId2" Type="http://schemas.openxmlformats.org/officeDocument/2006/relationships/hyperlink" Target="https://ru.wikipedia.org/wiki/%D0%A1%D0%BE%D0%B1%D1%8B%D1%82%D0%B8%D1%8F_%D0%B2_%D0%95%D0%B2%D1%80%D0%BE%D0%BF%D0%B5,_%D0%BF%D1%80%D0%B5%D0%B4%D1%88%D0%B5%D1%81%D1%82%D0%B2%D0%BE%D0%B2%D0%B0%D0%B2%D1%88%D0%B8%D0%B5_%D0%92%D1%82%D0%BE%D1%80%D0%BE%D0%B9_%D0%BC%D0%B8%D1%80%D0%BE%D0%B2%D0%BE%D0%B9_%D0%B2%D0%BE%D0%B9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1%83%D0%B4%D0%B5%D1%82%D1%81%D0%BA%D0%B0%D1%8F_%D0%BE%D0%B1%D0%BB%D0%B0%D1%81%D1%82%D1%8C" TargetMode="External"/><Relationship Id="rId5" Type="http://schemas.openxmlformats.org/officeDocument/2006/relationships/hyperlink" Target="https://ru.wikipedia.org/wiki/%D0%9C%D1%83%D1%81%D1%81%D0%BE%D0%BB%D0%B8%D0%BD%D0%B8,_%D0%91%D0%B5%D0%BD%D0%B8%D1%82%D0%BE" TargetMode="External"/><Relationship Id="rId4" Type="http://schemas.openxmlformats.org/officeDocument/2006/relationships/hyperlink" Target="https://ru.wikipedia.org/wiki/%D0%94%D0%B0%D0%BB%D0%B0%D0%B4%D1%8C%D0%B5,_%D0%AD%D0%B4%D1%83%D0%B0%D1%80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Накануне Второй Мировой 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11 класс</a:t>
            </a:r>
            <a:endParaRPr lang="ru-RU" dirty="0"/>
          </a:p>
        </p:txBody>
      </p:sp>
      <p:pic>
        <p:nvPicPr>
          <p:cNvPr id="4098" name="Picture 2" descr="C:\Users\Семен\Desktop\1001348_1348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2238375" cy="4000500"/>
          </a:xfrm>
          <a:prstGeom prst="rect">
            <a:avLst/>
          </a:prstGeom>
          <a:noFill/>
        </p:spPr>
      </p:pic>
      <p:pic>
        <p:nvPicPr>
          <p:cNvPr id="4099" name="Picture 3" descr="C:\Users\Семен\Desktop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"/>
            <a:ext cx="3695700" cy="2095500"/>
          </a:xfrm>
          <a:prstGeom prst="rect">
            <a:avLst/>
          </a:prstGeom>
          <a:noFill/>
        </p:spPr>
      </p:pic>
      <p:pic>
        <p:nvPicPr>
          <p:cNvPr id="4101" name="Picture 5" descr="C:\Users\Семен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971800"/>
            <a:ext cx="26384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Итоги политики « Умиротворения агрессора»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В результате политики сдерживания и «</a:t>
            </a:r>
            <a:r>
              <a:rPr lang="ru-RU" dirty="0" smtClean="0">
                <a:hlinkClick r:id="rId2" tooltip="Политика умиротворения"/>
              </a:rPr>
              <a:t>умиротворения</a:t>
            </a:r>
            <a:r>
              <a:rPr lang="ru-RU" dirty="0" smtClean="0"/>
              <a:t>», которую проводили Великобритания и Франция, Германия чрезвычайно усилилась. Военная промышленность Чехословакии перешла в руки нацистов, им же достались в полной сохранности укрепления в Судетах. Немецкие моторизованные части пополнились тысячами легковых автомобилей и грузовиков, получив 1865 тяжёлых машин </a:t>
            </a:r>
            <a:r>
              <a:rPr lang="ru-RU" dirty="0" err="1" smtClean="0"/>
              <a:t>Praga</a:t>
            </a:r>
            <a:r>
              <a:rPr lang="ru-RU" dirty="0" smtClean="0"/>
              <a:t> </a:t>
            </a:r>
            <a:r>
              <a:rPr lang="ru-RU" dirty="0" err="1" smtClean="0"/>
              <a:t>Av</a:t>
            </a:r>
            <a:r>
              <a:rPr lang="ru-RU" dirty="0" smtClean="0"/>
              <a:t> и «Татра-82», а также грузовики </a:t>
            </a:r>
            <a:r>
              <a:rPr lang="ru-RU" dirty="0" err="1" smtClean="0"/>
              <a:t>Mikov</a:t>
            </a:r>
            <a:r>
              <a:rPr lang="ru-RU" dirty="0" smtClean="0"/>
              <a:t> МNО, «Татра-82» и «Татра-85», 469 танков, 1500 самолётов, более 500 зенитных орудий, 43 тысячи пулемётов, более 1 миллиона винтовок, 1 миллиард патронов, 3 миллиона артиллерийских снарядов, а также оружейные заводы «Шкода», уступавшие лишь </a:t>
            </a:r>
            <a:r>
              <a:rPr lang="ru-RU" dirty="0" err="1" smtClean="0"/>
              <a:t>крупповским</a:t>
            </a:r>
            <a:r>
              <a:rPr lang="ru-RU" dirty="0" smtClean="0"/>
              <a:t> заводам. Помимо двух крупных танкостроительных заводов </a:t>
            </a:r>
            <a:r>
              <a:rPr lang="ru-RU" dirty="0" smtClean="0">
                <a:hlinkClick r:id="rId3" tooltip="Škoda Auto"/>
              </a:rPr>
              <a:t>«Шкода»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ЧКД"/>
              </a:rPr>
              <a:t>CKD (</a:t>
            </a:r>
            <a:r>
              <a:rPr lang="ru-RU" dirty="0" err="1" smtClean="0">
                <a:hlinkClick r:id="rId4" tooltip="ЧКД"/>
              </a:rPr>
              <a:t>Cesco-moravska</a:t>
            </a:r>
            <a:r>
              <a:rPr lang="ru-RU" dirty="0" smtClean="0">
                <a:hlinkClick r:id="rId4" tooltip="ЧКД"/>
              </a:rPr>
              <a:t> </a:t>
            </a:r>
            <a:r>
              <a:rPr lang="ru-RU" dirty="0" err="1" smtClean="0">
                <a:hlinkClick r:id="rId4" tooltip="ЧКД"/>
              </a:rPr>
              <a:t>Kolben</a:t>
            </a:r>
            <a:r>
              <a:rPr lang="ru-RU" dirty="0" smtClean="0">
                <a:hlinkClick r:id="rId4" tooltip="ЧКД"/>
              </a:rPr>
              <a:t> </a:t>
            </a:r>
            <a:r>
              <a:rPr lang="ru-RU" dirty="0" err="1" smtClean="0">
                <a:hlinkClick r:id="rId4" tooltip="ЧКД"/>
              </a:rPr>
              <a:t>Danek</a:t>
            </a:r>
            <a:r>
              <a:rPr lang="ru-RU" dirty="0" smtClean="0">
                <a:hlinkClick r:id="rId4" tooltip="ЧКД"/>
              </a:rPr>
              <a:t>)</a:t>
            </a:r>
            <a:r>
              <a:rPr lang="ru-RU" dirty="0" smtClean="0"/>
              <a:t>, которые производили танки </a:t>
            </a:r>
            <a:r>
              <a:rPr lang="ru-RU" dirty="0" smtClean="0">
                <a:hlinkClick r:id="rId5" tooltip="LT-35"/>
              </a:rPr>
              <a:t>LT-35</a:t>
            </a:r>
            <a:r>
              <a:rPr lang="ru-RU" dirty="0" smtClean="0"/>
              <a:t> и TNTP или </a:t>
            </a:r>
            <a:r>
              <a:rPr lang="ru-RU" dirty="0" smtClean="0">
                <a:hlinkClick r:id="rId6" tooltip="LT-38"/>
              </a:rPr>
              <a:t>LT-38</a:t>
            </a:r>
            <a:r>
              <a:rPr lang="ru-RU" dirty="0" smtClean="0"/>
              <a:t> соответственно, Гитлер захватил автомобильные заводы </a:t>
            </a:r>
            <a:r>
              <a:rPr lang="ru-RU" dirty="0" smtClean="0">
                <a:hlinkClick r:id="rId7" tooltip="Praga"/>
              </a:rPr>
              <a:t>«Прага»</a:t>
            </a:r>
            <a:r>
              <a:rPr lang="ru-RU" dirty="0" smtClean="0"/>
              <a:t> и </a:t>
            </a:r>
            <a:r>
              <a:rPr lang="ru-RU" dirty="0" smtClean="0">
                <a:hlinkClick r:id="rId8" tooltip="Tatra"/>
              </a:rPr>
              <a:t>«</a:t>
            </a:r>
            <a:r>
              <a:rPr lang="ru-RU" dirty="0" err="1" smtClean="0">
                <a:hlinkClick r:id="rId8" tooltip="Tatra"/>
              </a:rPr>
              <a:t>Татра</a:t>
            </a:r>
            <a:r>
              <a:rPr lang="ru-RU" dirty="0" smtClean="0">
                <a:hlinkClick r:id="rId8" tooltip="Tatra"/>
              </a:rPr>
              <a:t>»</a:t>
            </a:r>
            <a:r>
              <a:rPr lang="ru-RU" dirty="0" smtClean="0"/>
              <a:t>, которые продолжили выпуск машин для Германии.</a:t>
            </a:r>
            <a:r>
              <a:rPr lang="ru-RU" baseline="30000" dirty="0" smtClean="0">
                <a:hlinkClick r:id="rId9"/>
              </a:rPr>
              <a:t>[7]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Весной 1941 года чешские бронемашины составляли 25 процентов всего танкового парка вермахта. Для вторжения в СССР 6-я танковая дивизия была все ещё частично оснащена танками 35(</a:t>
            </a:r>
            <a:r>
              <a:rPr lang="ru-RU" dirty="0" err="1" smtClean="0"/>
              <a:t>t</a:t>
            </a:r>
            <a:r>
              <a:rPr lang="ru-RU" dirty="0" smtClean="0"/>
              <a:t>), а 7, 8, 12, 19, 20 и 22-я танковые дивизии — танками 38(</a:t>
            </a:r>
            <a:r>
              <a:rPr lang="ru-RU" dirty="0" err="1" smtClean="0"/>
              <a:t>t</a:t>
            </a:r>
            <a:r>
              <a:rPr lang="ru-RU" dirty="0" smtClean="0"/>
              <a:t>). В СССР 6-я танковая дивизия взяла 103 танка 35(</a:t>
            </a:r>
            <a:r>
              <a:rPr lang="ru-RU" dirty="0" err="1" smtClean="0"/>
              <a:t>t</a:t>
            </a:r>
            <a:r>
              <a:rPr lang="ru-RU" dirty="0" smtClean="0"/>
              <a:t>) в составе 4-й танковой группы, брошенной на Ленинград.</a:t>
            </a:r>
            <a:r>
              <a:rPr lang="ru-RU" baseline="30000" dirty="0" smtClean="0">
                <a:hlinkClick r:id="rId9"/>
              </a:rPr>
              <a:t>[8]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Рассказывать о подготовке Германии к Войне по презентации и дополнительному материалу.  Знать карту. 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Объяснять термины: реваншизм, версальская система. Лига наций, аншлюс, система коллективной безопасности, политика умиротворения, мюнхенский сговор западных держав.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Последствия Первой мировой войны для Германии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4876800" cy="5867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результате Версальского мира (1919 )г. от Германской империи были </a:t>
            </a:r>
            <a:r>
              <a:rPr lang="ru-RU" b="1" dirty="0" smtClean="0"/>
              <a:t>отторгнуты</a:t>
            </a:r>
            <a:r>
              <a:rPr lang="ru-RU" dirty="0" smtClean="0"/>
              <a:t> </a:t>
            </a:r>
            <a:r>
              <a:rPr lang="ru-RU" b="1" dirty="0" smtClean="0"/>
              <a:t>территории, заселённые этническими немцами</a:t>
            </a:r>
            <a:r>
              <a:rPr lang="ru-RU" dirty="0" smtClean="0"/>
              <a:t>, что создавало прогерманские очаги в соседних с Германией странах. Версальским мирным договором налагались </a:t>
            </a:r>
            <a:r>
              <a:rPr lang="ru-RU" b="1" dirty="0" smtClean="0"/>
              <a:t>ограничения на германские армию и флот. </a:t>
            </a:r>
            <a:r>
              <a:rPr lang="ru-RU" dirty="0" smtClean="0"/>
              <a:t>Численность армии не должна была превышать 100 000 человек, запрещалось строить линкоры, создавать авиацию и танковые войска, модернизировать артиллерию. </a:t>
            </a:r>
            <a:endParaRPr lang="ru-RU" dirty="0"/>
          </a:p>
        </p:txBody>
      </p:sp>
      <p:pic>
        <p:nvPicPr>
          <p:cNvPr id="1026" name="Picture 2" descr="C:\Users\Семен\Desktop\488px-German_losses_after_WWI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395209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Образование </a:t>
            </a:r>
            <a:r>
              <a:rPr lang="ru-RU" sz="3200" u="sng" dirty="0" smtClean="0">
                <a:hlinkClick r:id="rId2"/>
              </a:rPr>
              <a:t>Третьего рейха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685800"/>
            <a:ext cx="5410200" cy="5943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30 января 1933 года в Германии к власти приходит А. Гитлер, лидер НСДАП. Нацисты, взяв за основу труд Гитлера «Майн </a:t>
            </a:r>
            <a:r>
              <a:rPr lang="ru-RU" dirty="0" err="1" smtClean="0"/>
              <a:t>кампф</a:t>
            </a:r>
            <a:r>
              <a:rPr lang="ru-RU" dirty="0" smtClean="0"/>
              <a:t>» (1925) с его идеологией завоевания для арийской расы «жизненного пространства», принялись активно готовить базу для реализации конкретных текущих и среднесрочных внешнеполитических задач. В этой работе </a:t>
            </a:r>
            <a:r>
              <a:rPr lang="ru-RU" u="sng" dirty="0" smtClean="0"/>
              <a:t>Гитлер заявлял, что «</a:t>
            </a:r>
            <a:r>
              <a:rPr lang="ru-RU" i="1" u="sng" dirty="0" smtClean="0"/>
              <a:t>нам предстоит ещё очень большая и тяжёлая борьба с Францией</a:t>
            </a:r>
            <a:r>
              <a:rPr lang="ru-RU" u="sng" dirty="0" smtClean="0"/>
              <a:t>», «</a:t>
            </a:r>
            <a:r>
              <a:rPr lang="ru-RU" i="1" u="sng" dirty="0" smtClean="0"/>
              <a:t>поскольку она обеспечит нам тыл в борьбе за увеличение наших территорий в Европе</a:t>
            </a:r>
            <a:r>
              <a:rPr lang="ru-RU" u="sng" dirty="0" smtClean="0"/>
              <a:t>», «</a:t>
            </a:r>
            <a:r>
              <a:rPr lang="ru-RU" i="1" u="sng" dirty="0" smtClean="0"/>
              <a:t>при этом нам нужны такие земли, которые непосредственно примыкают к коренным землям нашей Родины… Когда мы говорим о завоевании новых земель в Европе, мы, конечно, можем иметь в виду в первую очередь только Россию и те окраинные государства, которые ей подчинены</a:t>
            </a:r>
            <a:r>
              <a:rPr lang="ru-RU" u="sng" dirty="0" smtClean="0"/>
              <a:t>».</a:t>
            </a:r>
            <a:endParaRPr lang="ru-RU" u="sng" dirty="0"/>
          </a:p>
        </p:txBody>
      </p:sp>
      <p:pic>
        <p:nvPicPr>
          <p:cNvPr id="1026" name="Picture 2" descr="C:\Users\Семен\Desktop\9d6bd931e57892bc72b8d8d2296b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533" y="4267200"/>
            <a:ext cx="419946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Демонтаж Версальской системы и милитаризация Германии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Для нацистов было принципиально важно постепенно </a:t>
            </a:r>
            <a:r>
              <a:rPr lang="ru-RU" u="sng" dirty="0" smtClean="0"/>
              <a:t>освободиться от сдерживавших Германию положений </a:t>
            </a:r>
            <a:r>
              <a:rPr lang="ru-RU" dirty="0" smtClean="0"/>
              <a:t>Версальской системы и тем самым проложить </a:t>
            </a:r>
            <a:r>
              <a:rPr lang="ru-RU" u="sng" dirty="0" smtClean="0"/>
              <a:t>дорогу для ничем не ограниченной подготовки к войне. Для этого </a:t>
            </a:r>
            <a:r>
              <a:rPr lang="ru-RU" dirty="0" smtClean="0"/>
              <a:t>германское руководство успешно противодействовало созданию в </a:t>
            </a:r>
            <a:r>
              <a:rPr lang="ru-RU" b="1" dirty="0" smtClean="0"/>
              <a:t>Европе системы коллективной безопасности. </a:t>
            </a:r>
            <a:r>
              <a:rPr lang="ru-RU" dirty="0" smtClean="0"/>
              <a:t>Нацистская верхушка умело использовала антисоветские настроения в правящих кругах ведущих западных держав, доказывая необходимость создания </a:t>
            </a:r>
            <a:r>
              <a:rPr lang="ru-RU" b="1" dirty="0" smtClean="0"/>
              <a:t>единого фронта борьбы против СССР </a:t>
            </a:r>
            <a:r>
              <a:rPr lang="ru-RU" dirty="0" smtClean="0"/>
              <a:t>и, как следствие, военно-политического «равноправия» с другими странами. Германская пропаганда утверждала, что поскольку </a:t>
            </a:r>
            <a:r>
              <a:rPr lang="ru-RU" b="1" dirty="0" smtClean="0"/>
              <a:t>Германия является «щитом против большевистской опасности </a:t>
            </a:r>
            <a:r>
              <a:rPr lang="ru-RU" dirty="0" smtClean="0"/>
              <a:t>и защитницей западной цивилизации», то ей требуются адекватные вооружённые силы. «Равноправный» уровень вооружений являлся на деле лишь прикрытием для начального этапа создания мощной боевой армии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Милитаризация</a:t>
            </a:r>
            <a:r>
              <a:rPr lang="en-US" dirty="0" smtClean="0"/>
              <a:t>  </a:t>
            </a:r>
            <a:r>
              <a:rPr lang="ru-RU" dirty="0" smtClean="0"/>
              <a:t>Германии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Во многом благодаря политике США, Великобритании и Франции Германия перестала соблюдать ограничения, наложенные на рост её военного потенциала Версальским договором. Вместе с этим </a:t>
            </a:r>
            <a:r>
              <a:rPr lang="ru-RU" b="1" dirty="0" smtClean="0"/>
              <a:t>возросли и военные расходы: с 1 </a:t>
            </a:r>
            <a:r>
              <a:rPr lang="ru-RU" b="1" dirty="0" err="1" smtClean="0"/>
              <a:t>млрд</a:t>
            </a:r>
            <a:r>
              <a:rPr lang="ru-RU" b="1" dirty="0" smtClean="0"/>
              <a:t> долларов в 1933 году до 6,5 </a:t>
            </a:r>
            <a:r>
              <a:rPr lang="ru-RU" b="1" dirty="0" err="1" smtClean="0"/>
              <a:t>млрд</a:t>
            </a:r>
            <a:r>
              <a:rPr lang="ru-RU" b="1" dirty="0" smtClean="0"/>
              <a:t> в 1938 году. Если в 1933 году военные расходы третьего рейха составляли 4 % от всего бюджета, в 1934 − 18 %, то в 1936 — уже 39 %. А в 1938 году на них приходилось 50 %</a:t>
            </a:r>
            <a:r>
              <a:rPr lang="ru-RU" b="1" baseline="30000" dirty="0" smtClean="0">
                <a:hlinkClick r:id="rId2"/>
              </a:rPr>
              <a:t>[1]</a:t>
            </a:r>
            <a:r>
              <a:rPr lang="ru-RU" b="1" dirty="0" smtClean="0"/>
              <a:t>. </a:t>
            </a:r>
            <a:r>
              <a:rPr lang="ru-RU" dirty="0" smtClean="0"/>
              <a:t>При помощи компаний США, Великобритании и Франции в короткий срок в Германии было построено более 300 крупных военных заводов</a:t>
            </a:r>
            <a:r>
              <a:rPr lang="ru-RU" baseline="30000" dirty="0" smtClean="0">
                <a:hlinkClick r:id="rId2"/>
              </a:rPr>
              <a:t>[5]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Уже 14 октября 1933 года Германия объявила о выходе из Лиги наций</a:t>
            </a:r>
            <a:r>
              <a:rPr lang="ru-RU" dirty="0" smtClean="0"/>
              <a:t>. В январе 1935 года в результате плебисцита Германии был возвращён Саар, который до этого находился под протекторатом Лиги наций, а в марте Гитлер заявил о разрыве Версальского договора и о восстановлении всеобщей воинской повинности, то есть о создании регулярной армии рейха — вермахта, включая люфтваффе. 18 июня 1935 года было заключено </a:t>
            </a:r>
            <a:r>
              <a:rPr lang="ru-RU" dirty="0" smtClean="0">
                <a:hlinkClick r:id="rId3" tooltip="Англо-германское морское соглашение (1935)"/>
              </a:rPr>
              <a:t>англо-германское морское соглашение</a:t>
            </a:r>
            <a:r>
              <a:rPr lang="ru-RU" dirty="0" smtClean="0"/>
              <a:t>, что явилось двусторонним нарушением </a:t>
            </a:r>
            <a:r>
              <a:rPr lang="ru-RU" dirty="0" smtClean="0">
                <a:hlinkClick r:id="rId4" tooltip="Версальский договор"/>
              </a:rPr>
              <a:t>Версальского мирного договора</a:t>
            </a:r>
            <a:r>
              <a:rPr lang="ru-RU" dirty="0" smtClean="0"/>
              <a:t>. </a:t>
            </a:r>
            <a:r>
              <a:rPr lang="ru-RU" b="1" dirty="0" smtClean="0"/>
              <a:t>Таким образом Германия получала право довести общий тоннаж своего флота до 420 595</a:t>
            </a:r>
            <a:r>
              <a:rPr lang="ru-RU" dirty="0" smtClean="0"/>
              <a:t> </a:t>
            </a:r>
            <a:r>
              <a:rPr lang="ru-RU" dirty="0" smtClean="0">
                <a:hlinkClick r:id="rId5" tooltip="Английская тонна"/>
              </a:rPr>
              <a:t>длинных тонн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Семен\Desktop\2ff33521f47070171f9b271e07e5b174_ce_1400x735x0x0_cropped_1200x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334000"/>
            <a:ext cx="2499554" cy="1308100"/>
          </a:xfrm>
          <a:prstGeom prst="rect">
            <a:avLst/>
          </a:prstGeom>
          <a:noFill/>
        </p:spPr>
      </p:pic>
      <p:pic>
        <p:nvPicPr>
          <p:cNvPr id="2051" name="Picture 3" descr="C:\Users\Семен\Desktop\Hitlers-Ghost-submar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105400"/>
            <a:ext cx="2540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Формирование </a:t>
            </a:r>
            <a:r>
              <a:rPr lang="ru-RU" dirty="0" err="1" smtClean="0"/>
              <a:t>военно</a:t>
            </a:r>
            <a:r>
              <a:rPr lang="ru-RU" dirty="0" smtClean="0"/>
              <a:t> – политического блока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1936 году германская армия вступила в демилитаризованную Рейнскую область</a:t>
            </a:r>
            <a:r>
              <a:rPr lang="ru-RU" dirty="0" smtClean="0"/>
              <a:t>. Ремилитаризация Рейнской области позволила занять удобный плацдарм для последующего военного удара по западным соседям Германии — Франции, Бельгии, Голландии и Люксембургу. На западных границах Третьего рейха возводился Западный вал («линия </a:t>
            </a:r>
            <a:r>
              <a:rPr lang="ru-RU" dirty="0" err="1" smtClean="0"/>
              <a:t>Зигфрида</a:t>
            </a:r>
            <a:r>
              <a:rPr lang="ru-RU" dirty="0" smtClean="0"/>
              <a:t>»), сооружались военные укрепления, мосты и автострады, ведущие к границам соседних стран. </a:t>
            </a:r>
          </a:p>
          <a:p>
            <a:pPr>
              <a:buNone/>
            </a:pPr>
            <a:r>
              <a:rPr lang="ru-RU" dirty="0" smtClean="0"/>
              <a:t>В том же году в связи с гражданской войной в Испании была создана ось </a:t>
            </a:r>
            <a:r>
              <a:rPr lang="ru-RU" b="1" dirty="0" smtClean="0"/>
              <a:t>«Берлин — Рим» и заключён Антикоминтерновский пакт с Японией</a:t>
            </a:r>
            <a:r>
              <a:rPr lang="ru-RU" b="1" baseline="30000" dirty="0" smtClean="0">
                <a:hlinkClick r:id="rId2"/>
              </a:rPr>
              <a:t>[1]</a:t>
            </a:r>
            <a:r>
              <a:rPr lang="ru-RU" b="1" dirty="0" smtClean="0"/>
              <a:t>. 24 августа 1936 г. был опубликован закон </a:t>
            </a:r>
            <a:r>
              <a:rPr lang="ru-RU" dirty="0" smtClean="0"/>
              <a:t>о продлении срока службы в германской армии с одного до двух лет. К концу 1936 года в Германии насчитывалось 14 армейских корпусов и одна кавалерийская бригада. Регулярная армия достигла численности 700—800 тыс. человек. В 1936 году Германия имела уже не менее 1500 танков. Её промышленность выпускала более 100 танков в месяц. Громадные средства затрачивались и на создание авиации. В 1936 году германский военно-воздушный флот насчитывал 4500 самолётов. По всей Германии была развёрнута широкая сеть аэродромов, число которых превышало 400. В 1939 году сухопутные войска Третьего рейха насчитывали 2,6 </a:t>
            </a:r>
            <a:r>
              <a:rPr lang="ru-RU" dirty="0" err="1" smtClean="0"/>
              <a:t>млн</a:t>
            </a:r>
            <a:r>
              <a:rPr lang="ru-RU" dirty="0" smtClean="0"/>
              <a:t> человек, ВВС — 400 тыс., ВМФ — 50 тыс. человек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« Собирание земель»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5029200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Второй период приходится на 1936—1939 гг., когда руководство нацистской Германии, не прибегая к прямой военной конфронтации, под предлогом борьбы с коммунистической угрозой начало вводить силовую составляющую в свою внешнюю политику, постоянно вынуждая Великобританию и Францию идти на уступки и соглашательство. В эти годы нацистской Германией был </a:t>
            </a:r>
            <a:r>
              <a:rPr lang="ru-RU" u="sng" dirty="0" smtClean="0">
                <a:hlinkClick r:id="rId2"/>
              </a:rPr>
              <a:t>создан плацдарм для будущей войны</a:t>
            </a:r>
            <a:r>
              <a:rPr lang="ru-RU" baseline="30000" dirty="0" smtClean="0">
                <a:hlinkClick r:id="rId3"/>
              </a:rPr>
              <a:t>[1</a:t>
            </a:r>
            <a:r>
              <a:rPr lang="ru-RU" b="1" baseline="30000" dirty="0" smtClean="0">
                <a:hlinkClick r:id="rId3"/>
              </a:rPr>
              <a:t>]</a:t>
            </a:r>
            <a:r>
              <a:rPr lang="ru-RU" b="1" dirty="0" smtClean="0"/>
              <a:t>: в марте 1938 года был осуществлён </a:t>
            </a:r>
            <a:r>
              <a:rPr lang="ru-RU" b="1" dirty="0" smtClean="0">
                <a:hlinkClick r:id="rId4" tooltip="Аншлюс"/>
              </a:rPr>
              <a:t>аншлюс</a:t>
            </a:r>
            <a:r>
              <a:rPr lang="ru-RU" b="1" dirty="0" smtClean="0"/>
              <a:t> </a:t>
            </a:r>
            <a:r>
              <a:rPr lang="ru-RU" b="1" dirty="0" smtClean="0">
                <a:hlinkClick r:id="rId5" tooltip="Первая Австрийская Республика"/>
              </a:rPr>
              <a:t>Австрии</a:t>
            </a:r>
            <a:r>
              <a:rPr lang="ru-RU" b="1" baseline="30000" dirty="0" smtClean="0">
                <a:hlinkClick r:id="rId3"/>
              </a:rPr>
              <a:t>[2]</a:t>
            </a:r>
            <a:r>
              <a:rPr lang="ru-RU" b="1" dirty="0" smtClean="0"/>
              <a:t>, в сентябре 1938 — марте 1939 годов к Германии были присоединены </a:t>
            </a:r>
            <a:r>
              <a:rPr lang="ru-RU" b="1" dirty="0" smtClean="0">
                <a:hlinkClick r:id="rId6" tooltip="Чехия"/>
              </a:rPr>
              <a:t>Чехия</a:t>
            </a:r>
            <a:r>
              <a:rPr lang="ru-RU" b="1" baseline="30000" dirty="0" smtClean="0">
                <a:hlinkClick r:id="rId3"/>
              </a:rPr>
              <a:t>[3]</a:t>
            </a:r>
            <a:r>
              <a:rPr lang="ru-RU" b="1" dirty="0" smtClean="0"/>
              <a:t> и </a:t>
            </a:r>
            <a:r>
              <a:rPr lang="ru-RU" b="1" dirty="0" err="1" smtClean="0">
                <a:hlinkClick r:id="rId7" tooltip="Клайпедский край"/>
              </a:rPr>
              <a:t>Клайпедский</a:t>
            </a:r>
            <a:r>
              <a:rPr lang="ru-RU" b="1" dirty="0" smtClean="0">
                <a:hlinkClick r:id="rId7" tooltip="Клайпедский край"/>
              </a:rPr>
              <a:t> край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Семен\Desktop\State_of_Austria_within_Germany_19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685800"/>
            <a:ext cx="3149600" cy="3149600"/>
          </a:xfrm>
          <a:prstGeom prst="rect">
            <a:avLst/>
          </a:prstGeom>
          <a:noFill/>
        </p:spPr>
      </p:pic>
      <p:pic>
        <p:nvPicPr>
          <p:cNvPr id="3075" name="Picture 3" descr="C:\Users\Семен\Desktop\hq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1148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Мюнхенский сговор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октябре 1934 года по инициативе и при финансовой поддержке Германии в Судетской области Чехословакии была создана политическая партия </a:t>
            </a:r>
            <a:r>
              <a:rPr lang="ru-RU" sz="1800" dirty="0" err="1" smtClean="0"/>
              <a:t>судетских</a:t>
            </a:r>
            <a:r>
              <a:rPr lang="ru-RU" sz="1800" dirty="0" smtClean="0"/>
              <a:t> немцев под названием Германский внутренний фронт, преобразованная весной 1935 года в Судетскую немецкую партию (СНП). СНП строилась по образцу НСДАП</a:t>
            </a:r>
            <a:r>
              <a:rPr lang="ru-RU" sz="1800" baseline="30000" dirty="0" smtClean="0">
                <a:hlinkClick r:id="rId2"/>
              </a:rPr>
              <a:t>[1]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 В мае нацисты провоцируют крупные беспорядки в приграничных областях Чехословакии, обратившись к германскому руководству с просьбой о помощи. На чехословацкой границе сосредотачиваются германские войска, готовые к вторжению. Под давлением внутриполитической оппозиции чехословацкое правительство отдаёт распоряжение о частичной мобилизации, укрепляет гарнизоны пограничных крепостей и усиливает персонал, обслуживающий другие оборонительные сооружения. На фоне международных протестов и предостережений со стороны чехословацкого военного руководства Гитлер временно отступает</a:t>
            </a:r>
            <a:r>
              <a:rPr lang="ru-RU" sz="1800" baseline="30000" dirty="0" smtClean="0">
                <a:hlinkClick r:id="rId2"/>
              </a:rPr>
              <a:t>[1]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12 сентября 1938 года после провала переговоров между чехословацким правительством и </a:t>
            </a:r>
            <a:r>
              <a:rPr lang="ru-RU" sz="1800" dirty="0" err="1" smtClean="0"/>
              <a:t>Генлейном</a:t>
            </a:r>
            <a:r>
              <a:rPr lang="ru-RU" sz="1800" dirty="0" smtClean="0"/>
              <a:t> его сторонники организуют массовые выступления, что вынуждает правительство Чехословакии ввести в населённые немцами районы войска и объявить там военное положение</a:t>
            </a:r>
            <a:r>
              <a:rPr lang="ru-RU" sz="1800" baseline="30000" dirty="0" smtClean="0">
                <a:hlinkClick r:id="rId2"/>
              </a:rPr>
              <a:t>[1]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Мюнхенский сговор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13 сентября  1938 года британский премьер Н. Чемберлен телеграммой уведомляет Гитлера о готовности посетить его «ради спасения мира». Встречаясь с фюрером 15 и 22 сентября, Чемберлен сообщает, что вопрос о </a:t>
            </a:r>
            <a:r>
              <a:rPr lang="ru-RU" dirty="0" err="1" smtClean="0"/>
              <a:t>судетских</a:t>
            </a:r>
            <a:r>
              <a:rPr lang="ru-RU" dirty="0" smtClean="0"/>
              <a:t> немцах решён английским и французским правительствами в соответствии с пожеланиями Германии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29—30 сентября </a:t>
            </a:r>
            <a:r>
              <a:rPr lang="ru-RU" dirty="0" smtClean="0"/>
              <a:t>подписано </a:t>
            </a:r>
            <a:r>
              <a:rPr lang="ru-RU" dirty="0" smtClean="0">
                <a:hlinkClick r:id="rId3" tooltip="Мюнхенское соглашение"/>
              </a:rPr>
              <a:t>Мюнхенское соглашение</a:t>
            </a:r>
            <a:r>
              <a:rPr lang="ru-RU" dirty="0" smtClean="0"/>
              <a:t> </a:t>
            </a:r>
            <a:r>
              <a:rPr lang="ru-RU" dirty="0" err="1" smtClean="0"/>
              <a:t>Невилла</a:t>
            </a:r>
            <a:r>
              <a:rPr lang="ru-RU" dirty="0" smtClean="0"/>
              <a:t> Чемберлена, французского премьер-министра </a:t>
            </a:r>
            <a:r>
              <a:rPr lang="ru-RU" dirty="0" smtClean="0">
                <a:hlinkClick r:id="rId4" tooltip="Даладье, Эдуард"/>
              </a:rPr>
              <a:t>Эдуарда Даладье</a:t>
            </a:r>
            <a:r>
              <a:rPr lang="ru-RU" dirty="0" smtClean="0"/>
              <a:t>, Адольфа Гитлера и </a:t>
            </a:r>
            <a:r>
              <a:rPr lang="ru-RU" dirty="0" err="1" smtClean="0">
                <a:hlinkClick r:id="rId5" tooltip="Муссолини, Бенито"/>
              </a:rPr>
              <a:t>Бенито</a:t>
            </a:r>
            <a:r>
              <a:rPr lang="ru-RU" dirty="0" smtClean="0">
                <a:hlinkClick r:id="rId5" tooltip="Муссолини, Бенито"/>
              </a:rPr>
              <a:t> Муссолини</a:t>
            </a:r>
            <a:r>
              <a:rPr lang="ru-RU" dirty="0" smtClean="0"/>
              <a:t>. </a:t>
            </a:r>
            <a:r>
              <a:rPr lang="ru-RU" b="1" dirty="0" smtClean="0"/>
              <a:t>Соглашение предусматривало «уступку», а по сути насильственное отторжение от Чехословакии и передачу Германии Судетской области и пограничных с Австрией районов. Чехословакию обязали также удовлетворить территориальные претензии Венгрии (</a:t>
            </a:r>
            <a:r>
              <a:rPr lang="ru-RU" dirty="0" smtClean="0"/>
              <a:t>получила часть Словакии) и Польши (получила </a:t>
            </a:r>
            <a:r>
              <a:rPr lang="ru-RU" dirty="0" err="1" smtClean="0"/>
              <a:t>Тешинскую</a:t>
            </a:r>
            <a:r>
              <a:rPr lang="ru-RU" dirty="0" smtClean="0"/>
              <a:t> Силезию). В результате от Чехословакии было отторгнуто около 20 % территории, где проживала четверть населения страны и размещалось около половины мощностей тяжёлой промышленности. Саму Чехословакию на переговоры не пригласили</a:t>
            </a:r>
            <a:r>
              <a:rPr lang="ru-RU" baseline="30000" dirty="0" smtClean="0">
                <a:hlinkClick r:id="rId2"/>
              </a:rPr>
              <a:t>[1][6]</a:t>
            </a:r>
            <a:r>
              <a:rPr lang="ru-RU" dirty="0" smtClean="0"/>
              <a:t>. 1 — 10 октября Судетская область была оккупирована и присоединена к Рейху под именем </a:t>
            </a:r>
            <a:r>
              <a:rPr lang="ru-RU" dirty="0" err="1" smtClean="0">
                <a:hlinkClick r:id="rId6" tooltip="Судетская область"/>
              </a:rPr>
              <a:t>Судетенланд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810</Words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Накануне Второй Мировой войны</vt:lpstr>
      <vt:lpstr>Последствия Первой мировой войны для Германии </vt:lpstr>
      <vt:lpstr>Образование Третьего рейха </vt:lpstr>
      <vt:lpstr>Демонтаж Версальской системы и милитаризация Германии </vt:lpstr>
      <vt:lpstr>Милитаризация  Германии</vt:lpstr>
      <vt:lpstr> Формирование военно – политического блока</vt:lpstr>
      <vt:lpstr> « Собирание земель»</vt:lpstr>
      <vt:lpstr> Мюнхенский сговор</vt:lpstr>
      <vt:lpstr> Мюнхенский сговор</vt:lpstr>
      <vt:lpstr>Итоги политики « Умиротворения агрессора»</vt:lpstr>
      <vt:lpstr> 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Накануне Второй Мировой войны</dc:title>
  <dc:creator>Семен</dc:creator>
  <cp:lastModifiedBy>Семен</cp:lastModifiedBy>
  <cp:revision>10</cp:revision>
  <dcterms:created xsi:type="dcterms:W3CDTF">2021-09-06T03:46:28Z</dcterms:created>
  <dcterms:modified xsi:type="dcterms:W3CDTF">2021-09-11T05:18:35Z</dcterms:modified>
</cp:coreProperties>
</file>