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6" r:id="rId11"/>
    <p:sldId id="267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901_%D0%B3%D0%BE%D0%B4" TargetMode="External"/><Relationship Id="rId7" Type="http://schemas.openxmlformats.org/officeDocument/2006/relationships/hyperlink" Target="https://ru.wikipedia.org/wiki/%D0%94%D0%B0%D1%80%D0%B2%D0%B8%D0%BD%D0%B8%D0%B7%D0%BC" TargetMode="External"/><Relationship Id="rId2" Type="http://schemas.openxmlformats.org/officeDocument/2006/relationships/hyperlink" Target="https://ru.wikipedia.org/wiki/1837_%D0%B3%D0%BE%D0%B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C%D0%B0%D1%80%D0%B3%D0%B8%D0%BD%D0%B0%D0%BB" TargetMode="External"/><Relationship Id="rId5" Type="http://schemas.openxmlformats.org/officeDocument/2006/relationships/hyperlink" Target="https://ru.wikipedia.org/wiki/%D0%9F%D0%B0%D1%82%D1%80%D0%B8%D0%B0%D1%80%D1%85%D0%B0%D1%82" TargetMode="External"/><Relationship Id="rId4" Type="http://schemas.openxmlformats.org/officeDocument/2006/relationships/hyperlink" Target="https://ru.wikipedia.org/wiki/%D0%92%D0%B8%D0%BA%D1%82%D0%BE%D1%80%D0%B8%D0%B0%D0%BD%D1%81%D0%BA%D0%B0%D1%8F_%D0%BC%D0%BE%D1%80%D0%B0%D0%BB%D1%8C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00"/>
            <a:ext cx="7772400" cy="11430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ru-RU" dirty="0" smtClean="0"/>
              <a:t>Великобритания в </a:t>
            </a:r>
            <a:r>
              <a:rPr lang="en-US" dirty="0" smtClean="0"/>
              <a:t>XIX </a:t>
            </a:r>
            <a:r>
              <a:rPr lang="ru-RU" dirty="0" smtClean="0"/>
              <a:t>веке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29200"/>
            <a:ext cx="6400800" cy="609600"/>
          </a:xfrm>
        </p:spPr>
        <p:txBody>
          <a:bodyPr/>
          <a:lstStyle/>
          <a:p>
            <a:r>
              <a:rPr lang="ru-RU" dirty="0" smtClean="0"/>
              <a:t> история 9 класс</a:t>
            </a:r>
            <a:endParaRPr lang="ru-RU" dirty="0"/>
          </a:p>
        </p:txBody>
      </p:sp>
      <p:pic>
        <p:nvPicPr>
          <p:cNvPr id="1026" name="Picture 2" descr="C:\Users\Семен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133804"/>
            <a:ext cx="2819400" cy="3599996"/>
          </a:xfrm>
          <a:prstGeom prst="rect">
            <a:avLst/>
          </a:prstGeom>
          <a:noFill/>
        </p:spPr>
      </p:pic>
      <p:pic>
        <p:nvPicPr>
          <p:cNvPr id="1027" name="Picture 3" descr="C:\Users\Семен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81000"/>
            <a:ext cx="3886200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Джозеф  </a:t>
            </a:r>
            <a:r>
              <a:rPr lang="ru-RU" dirty="0" err="1" smtClean="0"/>
              <a:t>Редьярд</a:t>
            </a:r>
            <a:r>
              <a:rPr lang="ru-RU" dirty="0" smtClean="0"/>
              <a:t>  Киплинг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14400"/>
            <a:ext cx="4953000" cy="57150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Смысл </a:t>
            </a:r>
            <a:r>
              <a:rPr lang="ru-RU" dirty="0" err="1" smtClean="0"/>
              <a:t>киплинговской</a:t>
            </a:r>
            <a:r>
              <a:rPr lang="ru-RU" dirty="0" smtClean="0"/>
              <a:t> проповеди здесь предельно ясен: чтобы оправдать действие, необходимо уверовать в коллективную миссию англичан, уверовать в то, что «Англия снов» важнее и реальнее самой эмпирической реальности – «шпаклевки, меди, краски</a:t>
            </a:r>
            <a:r>
              <a:rPr lang="ru-RU" dirty="0" smtClean="0"/>
              <a:t>».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Поэтому известный парадоксалист Г.К.Честертон был не так уж далек от истины, когда упрекал Киплинга в отсутствии истинного патриотизма и утверждал, что ему в принципе безразлично, какую империю или страну использовать в качестве образца. Британская империя существует в его сознании лишь как умопостигаемая идея, как миф, который, говоря словами одного английского исследователя, «наделяет нравственным содержанием обыденное поведение, связывая его с </a:t>
            </a:r>
            <a:r>
              <a:rPr lang="ru-RU" dirty="0" err="1" smtClean="0"/>
              <a:t>надличностной</a:t>
            </a:r>
            <a:r>
              <a:rPr lang="ru-RU" dirty="0" smtClean="0"/>
              <a:t>, коллективной задачей апокалипсического переустройства мира».</a:t>
            </a:r>
            <a:endParaRPr lang="ru-RU" dirty="0"/>
          </a:p>
        </p:txBody>
      </p:sp>
      <p:pic>
        <p:nvPicPr>
          <p:cNvPr id="9218" name="Picture 2" descr="C:\Users\Семен\Desktop\1104113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990600"/>
            <a:ext cx="34671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« Бремя белых»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914400"/>
            <a:ext cx="4343400" cy="5715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Перевод </a:t>
            </a:r>
            <a:r>
              <a:rPr lang="ru-RU" b="1" dirty="0" err="1" smtClean="0"/>
              <a:t>М.Фроманаа</a:t>
            </a:r>
            <a:r>
              <a:rPr lang="ru-RU" b="1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Несите бремя белых, -</a:t>
            </a:r>
            <a:br>
              <a:rPr lang="ru-RU" dirty="0" smtClean="0"/>
            </a:br>
            <a:r>
              <a:rPr lang="ru-RU" dirty="0" smtClean="0"/>
              <a:t>И лучших сыновей</a:t>
            </a:r>
            <a:br>
              <a:rPr lang="ru-RU" dirty="0" smtClean="0"/>
            </a:br>
            <a:r>
              <a:rPr lang="ru-RU" dirty="0" smtClean="0"/>
              <a:t>На тяжкий труд пошлите</a:t>
            </a:r>
            <a:br>
              <a:rPr lang="ru-RU" dirty="0" smtClean="0"/>
            </a:br>
            <a:r>
              <a:rPr lang="ru-RU" dirty="0" smtClean="0"/>
              <a:t>За тридевять морей;</a:t>
            </a:r>
            <a:br>
              <a:rPr lang="ru-RU" dirty="0" smtClean="0"/>
            </a:br>
            <a:r>
              <a:rPr lang="ru-RU" dirty="0" smtClean="0"/>
              <a:t>На службу к покоренным</a:t>
            </a:r>
            <a:br>
              <a:rPr lang="ru-RU" dirty="0" smtClean="0"/>
            </a:br>
            <a:r>
              <a:rPr lang="ru-RU" dirty="0" smtClean="0"/>
              <a:t>Угрюмым племенам,</a:t>
            </a:r>
            <a:br>
              <a:rPr lang="ru-RU" dirty="0" smtClean="0"/>
            </a:br>
            <a:r>
              <a:rPr lang="ru-RU" dirty="0" smtClean="0"/>
              <a:t>На службу к </a:t>
            </a:r>
            <a:r>
              <a:rPr lang="ru-RU" dirty="0" err="1" smtClean="0"/>
              <a:t>полудетям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А может быть - чертям!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Несите бремя белых, -</a:t>
            </a:r>
            <a:br>
              <a:rPr lang="ru-RU" dirty="0" smtClean="0"/>
            </a:br>
            <a:r>
              <a:rPr lang="ru-RU" dirty="0" smtClean="0"/>
              <a:t>Сумейте все стерпеть,</a:t>
            </a:r>
            <a:br>
              <a:rPr lang="ru-RU" dirty="0" smtClean="0"/>
            </a:br>
            <a:r>
              <a:rPr lang="ru-RU" dirty="0" smtClean="0"/>
              <a:t>Сумейте даже гордость</a:t>
            </a:r>
            <a:br>
              <a:rPr lang="ru-RU" dirty="0" smtClean="0"/>
            </a:br>
            <a:r>
              <a:rPr lang="ru-RU" dirty="0" smtClean="0"/>
              <a:t>И стыд преодолеть;</a:t>
            </a:r>
            <a:br>
              <a:rPr lang="ru-RU" dirty="0" smtClean="0"/>
            </a:br>
            <a:r>
              <a:rPr lang="ru-RU" dirty="0" smtClean="0"/>
              <a:t>Предайте твердость камня</a:t>
            </a:r>
            <a:br>
              <a:rPr lang="ru-RU" dirty="0" smtClean="0"/>
            </a:br>
            <a:r>
              <a:rPr lang="ru-RU" dirty="0" smtClean="0"/>
              <a:t>Всем сказанным словам,</a:t>
            </a:r>
            <a:br>
              <a:rPr lang="ru-RU" dirty="0" smtClean="0"/>
            </a:br>
            <a:r>
              <a:rPr lang="ru-RU" dirty="0" smtClean="0"/>
              <a:t>Отдайте им все то, что</a:t>
            </a:r>
            <a:br>
              <a:rPr lang="ru-RU" dirty="0" smtClean="0"/>
            </a:br>
            <a:r>
              <a:rPr lang="ru-RU" dirty="0" smtClean="0"/>
              <a:t>Служило б с пользой вам</a:t>
            </a:r>
            <a:endParaRPr lang="ru-RU" dirty="0"/>
          </a:p>
        </p:txBody>
      </p:sp>
      <p:pic>
        <p:nvPicPr>
          <p:cNvPr id="10242" name="Picture 2" descr="C:\Users\Семен\Desktop\Sochineniya_ob_avtore_kipling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219200"/>
            <a:ext cx="3505200" cy="50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Материал есть в параграфах №№ 9, 10 и 12 и 17. Знать термины: чартизм, Хартия, промышленный переворот, доминионы.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Колониальная империя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609600"/>
            <a:ext cx="8534400" cy="3733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dirty="0" smtClean="0"/>
              <a:t>  В </a:t>
            </a:r>
            <a:r>
              <a:rPr lang="en-US" sz="1800" dirty="0" smtClean="0"/>
              <a:t>XIX </a:t>
            </a:r>
            <a:r>
              <a:rPr lang="ru-RU" sz="1800" dirty="0" smtClean="0"/>
              <a:t>век Великобритания вступила « владычицей морскою» и владелицей колоний.  </a:t>
            </a:r>
            <a:r>
              <a:rPr lang="ru-RU" sz="1800" b="1" dirty="0" smtClean="0"/>
              <a:t>В 1877 году королева Виктория объявила себя правительницей Индии.  </a:t>
            </a:r>
            <a:r>
              <a:rPr lang="ru-RU" sz="1800" dirty="0" smtClean="0"/>
              <a:t>Те колонии Англии, которые основывались </a:t>
            </a:r>
            <a:r>
              <a:rPr lang="ru-RU" sz="1800" dirty="0" err="1" smtClean="0"/>
              <a:t>преселенцами</a:t>
            </a:r>
            <a:r>
              <a:rPr lang="ru-RU" sz="1800" dirty="0" smtClean="0"/>
              <a:t> с острова, получили </a:t>
            </a:r>
            <a:r>
              <a:rPr lang="ru-RU" sz="1800" b="1" dirty="0" smtClean="0"/>
              <a:t>статус доминионов ( Канада, Австралия, Новая Зеландия).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b="1" dirty="0" smtClean="0"/>
              <a:t>Доминионы могли принимать собственные законы, избирать парламенты, но главой государства считался монарх Англии. 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dirty="0" smtClean="0"/>
              <a:t>В других колониях местное население было бесправным. </a:t>
            </a:r>
            <a:r>
              <a:rPr lang="ru-RU" sz="1800" dirty="0" smtClean="0"/>
              <a:t>В Британскую Индию вошли огромные территории — современная Индия, Пакистан и Бангладеш (всего более 4,2 </a:t>
            </a:r>
            <a:r>
              <a:rPr lang="ru-RU" sz="1800" dirty="0" err="1" smtClean="0"/>
              <a:t>млн</a:t>
            </a:r>
            <a:r>
              <a:rPr lang="ru-RU" sz="1800" dirty="0" smtClean="0"/>
              <a:t> кв. км) — и многочисленное население (около 283 </a:t>
            </a:r>
            <a:r>
              <a:rPr lang="ru-RU" sz="1800" dirty="0" err="1" smtClean="0"/>
              <a:t>млн</a:t>
            </a:r>
            <a:r>
              <a:rPr lang="ru-RU" sz="1800" dirty="0" smtClean="0"/>
              <a:t> человек). </a:t>
            </a:r>
            <a:r>
              <a:rPr lang="ru-RU" sz="1800" u="sng" dirty="0" smtClean="0"/>
              <a:t>Прямое правление короны (1858−1947 гг.</a:t>
            </a:r>
            <a:r>
              <a:rPr lang="ru-RU" sz="1800" dirty="0" smtClean="0"/>
              <a:t>) не привело эти земли к процветанию. От массового голода и эпидемий умерли к началу 20-го в. десятки миллионов людей, а нищета большей части народа всё так же оставалась беспросветной.</a:t>
            </a:r>
            <a:endParaRPr lang="ru-RU" sz="1800" dirty="0"/>
          </a:p>
        </p:txBody>
      </p:sp>
      <p:pic>
        <p:nvPicPr>
          <p:cNvPr id="2050" name="Picture 2" descr="C:\Users\Семен\Desktop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3810000"/>
            <a:ext cx="4876800" cy="2933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Колониальный режим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914400"/>
            <a:ext cx="5943600" cy="563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Ещё в 1813 году монопольное право Ост – </a:t>
            </a:r>
            <a:r>
              <a:rPr lang="ru-RU" sz="1800" dirty="0" err="1" smtClean="0"/>
              <a:t>Индской</a:t>
            </a:r>
            <a:r>
              <a:rPr lang="ru-RU" sz="1800" dirty="0" smtClean="0"/>
              <a:t> компании торговать с Индией было отменено и сюда хлынули предприниматели.  Беспошлинный ввоз товаров затормозил развитие промышленности самой Индии. Мелкие ремесленники разорялись. 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dirty="0" smtClean="0"/>
              <a:t>Важнейшим источником доходов  колониальных властей была </a:t>
            </a:r>
            <a:r>
              <a:rPr lang="ru-RU" sz="1800" b="1" dirty="0" smtClean="0"/>
              <a:t>монополия на торговлю солью и опиумом.  </a:t>
            </a:r>
            <a:r>
              <a:rPr lang="ru-RU" sz="1800" dirty="0" smtClean="0"/>
              <a:t>Власти Англии поддерживали местных раджей, позволяя им  собирать налоги со своих крестьян. Англичане создали учебные заведения для высших каст и готовили в них чиновников , верных и преданных колониальным властям. Крестьяне были бедны и бесправны. Если они не могли вовремя уплатить налог, то лишались земельного надела. </a:t>
            </a:r>
          </a:p>
          <a:p>
            <a:pPr>
              <a:buNone/>
            </a:pPr>
            <a:r>
              <a:rPr lang="ru-RU" sz="1800" dirty="0" smtClean="0"/>
              <a:t>Постепенно общинные земли переходили в руки новых владельцев: английских чиновников, ростовщиков… На земле стали выращивать только то, что шло на вывоз:  хлопок, табак, чай, кофе и опиумный мак.  </a:t>
            </a:r>
            <a:r>
              <a:rPr lang="ru-RU" sz="1800" b="1" dirty="0" smtClean="0"/>
              <a:t>Частым явлением в Индии стал голод.</a:t>
            </a:r>
            <a:endParaRPr lang="ru-RU" sz="1800" b="1" dirty="0"/>
          </a:p>
        </p:txBody>
      </p:sp>
      <p:pic>
        <p:nvPicPr>
          <p:cNvPr id="3074" name="Picture 2" descr="C:\Users\Семен\Desktop\20300007826_d2c61eeed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4550" y="838200"/>
            <a:ext cx="3219450" cy="2337321"/>
          </a:xfrm>
          <a:prstGeom prst="rect">
            <a:avLst/>
          </a:prstGeom>
          <a:noFill/>
        </p:spPr>
      </p:pic>
      <p:pic>
        <p:nvPicPr>
          <p:cNvPr id="3075" name="Picture 3" descr="C:\Users\Семен\Desktop\440px-Famine_in_Ind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4114800"/>
            <a:ext cx="3352800" cy="23545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Индустриальная эпоха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838200"/>
            <a:ext cx="5410200" cy="5715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1800" dirty="0" smtClean="0"/>
              <a:t>Наибольшее влияние на ускорение  промышленного переворота оказало развитие железнодорожного транспорта. В 1814 году англичанин Дж. Стефенсон изобрёл паровоз. В 1830 году заработала железная дорога Ливерпуль – Манчестер.  За </a:t>
            </a:r>
            <a:r>
              <a:rPr lang="ru-RU" sz="1800" dirty="0" smtClean="0"/>
              <a:t>первые три месяца эксплуатации было перевезено 71950 пассажиров, 2630 тонн угля, 1432 тонн других товаров, получен чистый доход в размере 14432 фунтов. Успех этой </a:t>
            </a:r>
            <a:r>
              <a:rPr lang="ru-RU" sz="1800" b="1" dirty="0" smtClean="0"/>
              <a:t>дороги</a:t>
            </a:r>
            <a:r>
              <a:rPr lang="ru-RU" sz="1800" dirty="0" smtClean="0"/>
              <a:t> предопределил начало «железнодорожной лихорадки» и в следующее десятилетие были построены тысячи километров железных дорог</a:t>
            </a:r>
            <a:r>
              <a:rPr lang="ru-RU" sz="1800" dirty="0" smtClean="0"/>
              <a:t>. В 1840- 1870 в мире выросло количество ж.д. с 9 тыс. км. До 221 тыс. км.  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dirty="0" smtClean="0"/>
              <a:t> Великобританию стали называть « промышленной мастерской мира»- в ней  к 1850 году производилось  более половины каменного угля,  чугуна, хлопка. </a:t>
            </a:r>
            <a:r>
              <a:rPr lang="ru-RU" sz="1800" b="1" dirty="0" smtClean="0"/>
              <a:t>Англия стала продавать машины на экспорт.</a:t>
            </a:r>
            <a:endParaRPr lang="ru-RU" sz="1800" b="1" dirty="0"/>
          </a:p>
        </p:txBody>
      </p:sp>
      <p:pic>
        <p:nvPicPr>
          <p:cNvPr id="4098" name="Picture 2" descr="C:\Users\Семен\Desktop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581400"/>
            <a:ext cx="3505200" cy="2895600"/>
          </a:xfrm>
          <a:prstGeom prst="rect">
            <a:avLst/>
          </a:prstGeom>
          <a:noFill/>
        </p:spPr>
      </p:pic>
      <p:pic>
        <p:nvPicPr>
          <p:cNvPr id="4099" name="Picture 3" descr="C:\Users\Семен\Desktop\227515790.0.208x2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0" y="838200"/>
            <a:ext cx="355600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Рост городов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14400"/>
            <a:ext cx="8991600" cy="2362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В середине </a:t>
            </a:r>
            <a:r>
              <a:rPr lang="en-US" sz="1800" dirty="0" smtClean="0"/>
              <a:t>XIX </a:t>
            </a:r>
            <a:r>
              <a:rPr lang="ru-RU" sz="1800" dirty="0" smtClean="0"/>
              <a:t>века численность городского населения составляла 50%.  В городах заметны были социальные противоречия. Как правило, западная часть города заселялась богатыми жителями, а восточный район был трущобным.  Здесь размещались ночлежки для безработных, тюрьмы и работные дома. В работных домах в Англии в середине века жило до 10 % населения – они не имели своего угла, семьи  и постоянной работы. </a:t>
            </a:r>
            <a:r>
              <a:rPr lang="ru-RU" sz="1800" b="1" dirty="0" smtClean="0"/>
              <a:t>Документ на </a:t>
            </a:r>
            <a:r>
              <a:rPr lang="ru-RU" sz="1800" b="1" dirty="0" err="1" smtClean="0"/>
              <a:t>стр</a:t>
            </a:r>
            <a:r>
              <a:rPr lang="ru-RU" sz="1800" b="1" dirty="0" smtClean="0"/>
              <a:t> 73 учебника Всеобщей истории.</a:t>
            </a:r>
          </a:p>
          <a:p>
            <a:pPr>
              <a:buNone/>
            </a:pPr>
            <a:r>
              <a:rPr lang="ru-RU" sz="1800" b="1" dirty="0" smtClean="0"/>
              <a:t>В Англии раньше других стран сформировался рабочий класс – пролетариат.</a:t>
            </a:r>
            <a:endParaRPr lang="ru-RU" sz="1800" b="1" dirty="0"/>
          </a:p>
        </p:txBody>
      </p:sp>
      <p:pic>
        <p:nvPicPr>
          <p:cNvPr id="5122" name="Picture 2" descr="C:\Users\Семен\Desktop\2484419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657600"/>
            <a:ext cx="3214688" cy="2768631"/>
          </a:xfrm>
          <a:prstGeom prst="rect">
            <a:avLst/>
          </a:prstGeom>
          <a:noFill/>
        </p:spPr>
      </p:pic>
      <p:pic>
        <p:nvPicPr>
          <p:cNvPr id="5124" name="Picture 4" descr="C:\Users\Семен\Desktop\640px-London_omnibus_in_18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3048000"/>
            <a:ext cx="2971800" cy="3007043"/>
          </a:xfrm>
          <a:prstGeom prst="rect">
            <a:avLst/>
          </a:prstGeom>
          <a:noFill/>
        </p:spPr>
      </p:pic>
      <p:pic>
        <p:nvPicPr>
          <p:cNvPr id="5125" name="Picture 5" descr="C:\Users\Семен\Desktop\140217012947_1928a_512x288_alamy_nocredi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4614862"/>
            <a:ext cx="3429000" cy="2243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Чартизм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62400" y="762000"/>
            <a:ext cx="5181600" cy="5791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В 1</a:t>
            </a:r>
            <a:r>
              <a:rPr lang="ru-RU" sz="1800" b="1" dirty="0" smtClean="0"/>
              <a:t>836</a:t>
            </a:r>
            <a:r>
              <a:rPr lang="ru-RU" sz="1800" dirty="0" smtClean="0"/>
              <a:t> году в Лондоне образовалась </a:t>
            </a:r>
            <a:r>
              <a:rPr lang="ru-RU" sz="1800" b="1" dirty="0" smtClean="0"/>
              <a:t>Лондонская</a:t>
            </a:r>
            <a:r>
              <a:rPr lang="ru-RU" sz="1800" dirty="0" smtClean="0"/>
              <a:t> </a:t>
            </a:r>
            <a:r>
              <a:rPr lang="ru-RU" sz="1800" b="1" dirty="0" smtClean="0"/>
              <a:t>ассоциация рабочих</a:t>
            </a:r>
            <a:r>
              <a:rPr lang="ru-RU" sz="1800" dirty="0" smtClean="0"/>
              <a:t>.  Её основатели считали необходимым </a:t>
            </a:r>
            <a:r>
              <a:rPr lang="ru-RU" sz="1800" b="1" dirty="0" smtClean="0"/>
              <a:t>просвещение рабочих и борьбу за избирательные права. </a:t>
            </a:r>
            <a:r>
              <a:rPr lang="ru-RU" sz="1800" dirty="0" smtClean="0"/>
              <a:t>В то время имущественный ценз для участия в парламентских выборах был высоким и не более 10 % населения могло избирать депутатов.</a:t>
            </a:r>
          </a:p>
          <a:p>
            <a:pPr>
              <a:buNone/>
            </a:pPr>
            <a:r>
              <a:rPr lang="ru-RU" sz="1800" dirty="0" smtClean="0"/>
              <a:t>Один из руководителей Ассоциации – квалифицированный рабочий У. </a:t>
            </a:r>
            <a:r>
              <a:rPr lang="ru-RU" sz="1800" dirty="0" err="1" smtClean="0"/>
              <a:t>Ловетт</a:t>
            </a:r>
            <a:r>
              <a:rPr lang="ru-RU" sz="1800" dirty="0" smtClean="0"/>
              <a:t> опубликовал  </a:t>
            </a:r>
            <a:r>
              <a:rPr lang="ru-RU" sz="1800" b="1" dirty="0" smtClean="0"/>
              <a:t>программу избирательной реформы – «Народную Хартию»  </a:t>
            </a:r>
          </a:p>
          <a:p>
            <a:pPr>
              <a:buNone/>
            </a:pPr>
            <a:r>
              <a:rPr lang="ru-RU" sz="1800" b="1" dirty="0" smtClean="0"/>
              <a:t>Хартию поддержали профсоюзы, в её поддержку проводились митинги, но палата общин её отклонила.</a:t>
            </a:r>
          </a:p>
          <a:p>
            <a:pPr>
              <a:buNone/>
            </a:pPr>
            <a:r>
              <a:rPr lang="ru-RU" sz="1800" b="1" dirty="0" smtClean="0"/>
              <a:t> </a:t>
            </a:r>
            <a:r>
              <a:rPr lang="ru-RU" sz="1800" b="1" dirty="0" smtClean="0"/>
              <a:t>В 1840 году организовалась Национальная чартистская организация, за хартию собрали 3 млн. подписей, но Хартия опять была отклонена.  И в 1848 году парламент опять не принял Хартию.</a:t>
            </a:r>
            <a:endParaRPr lang="ru-RU" sz="1800" b="1" dirty="0"/>
          </a:p>
        </p:txBody>
      </p:sp>
      <p:pic>
        <p:nvPicPr>
          <p:cNvPr id="6146" name="Picture 2" descr="C:\Users\Семен\Desktop\unname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2438400" cy="2667000"/>
          </a:xfrm>
          <a:prstGeom prst="rect">
            <a:avLst/>
          </a:prstGeom>
          <a:noFill/>
        </p:spPr>
      </p:pic>
      <p:pic>
        <p:nvPicPr>
          <p:cNvPr id="6147" name="Picture 3" descr="C:\Users\Семен\Desktop\chartistskoe-dvizhenie-v-anglii-prichiny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2800"/>
            <a:ext cx="4029808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 descr="C:\Users\Семен\Desktop\6d89192592ae4e4d638fac124fe78d0f-800x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Викторианская эпоха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1800" dirty="0" smtClean="0"/>
              <a:t>Эпоха продолжалась </a:t>
            </a:r>
            <a:r>
              <a:rPr lang="ru-RU" sz="1800" dirty="0" smtClean="0"/>
              <a:t>на протяжении всего правления королевы Виктории с </a:t>
            </a:r>
            <a:r>
              <a:rPr lang="ru-RU" sz="1800" dirty="0" smtClean="0">
                <a:hlinkClick r:id="rId2" tooltip="1837 год"/>
              </a:rPr>
              <a:t>1837 года</a:t>
            </a:r>
            <a:r>
              <a:rPr lang="ru-RU" sz="1800" dirty="0" smtClean="0"/>
              <a:t> по </a:t>
            </a:r>
            <a:r>
              <a:rPr lang="ru-RU" sz="1800" dirty="0" smtClean="0">
                <a:hlinkClick r:id="rId3" tooltip="1901 год"/>
              </a:rPr>
              <a:t>1901 год</a:t>
            </a:r>
            <a:r>
              <a:rPr lang="ru-RU" sz="1800" dirty="0" smtClean="0"/>
              <a:t>. Этот исторический период характеризуется стремительными изменениями практически в каждой сфере жизни, начиная с медицины и техники, заканчивая демографией. Это было время процветания, широкой империалистической экспансии и великих политических реформ. Сегодня </a:t>
            </a:r>
            <a:r>
              <a:rPr lang="ru-RU" sz="1800" dirty="0" smtClean="0"/>
              <a:t>Викторианская </a:t>
            </a:r>
            <a:r>
              <a:rPr lang="ru-RU" sz="1800" dirty="0" smtClean="0"/>
              <a:t>эпоха рассматривается как период множества противоречий. 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   В </a:t>
            </a:r>
            <a:r>
              <a:rPr lang="ru-RU" sz="1800" dirty="0" smtClean="0"/>
              <a:t>этот период люди, принадлежавшие к высшему и среднему классам, придерживались строгих ценностей, среди которых были следующие:</a:t>
            </a:r>
          </a:p>
          <a:p>
            <a:pPr>
              <a:buNone/>
            </a:pPr>
            <a:r>
              <a:rPr lang="ru-RU" sz="1800" dirty="0" smtClean="0"/>
              <a:t>      </a:t>
            </a:r>
            <a:r>
              <a:rPr lang="ru-RU" sz="1800" b="1" dirty="0" smtClean="0"/>
              <a:t>Чувство </a:t>
            </a:r>
            <a:r>
              <a:rPr lang="ru-RU" sz="1800" b="1" dirty="0" smtClean="0"/>
              <a:t>долга и трудолюбие;</a:t>
            </a:r>
          </a:p>
          <a:p>
            <a:pPr>
              <a:buNone/>
            </a:pPr>
            <a:r>
              <a:rPr lang="ru-RU" sz="1800" dirty="0" smtClean="0"/>
              <a:t>     </a:t>
            </a:r>
            <a:r>
              <a:rPr lang="ru-RU" sz="1800" b="1" dirty="0" smtClean="0"/>
              <a:t>Респектабельность</a:t>
            </a:r>
            <a:r>
              <a:rPr lang="ru-RU" sz="1800" b="1" dirty="0" smtClean="0"/>
              <a:t>:</a:t>
            </a:r>
            <a:r>
              <a:rPr lang="ru-RU" sz="1800" dirty="0" smtClean="0"/>
              <a:t> смесь морали, строгости и приспособления к общественным стандартам (обладание хорошими манерами, владение хорошим домом, </a:t>
            </a:r>
            <a:r>
              <a:rPr lang="ru-RU" sz="1800" b="1" dirty="0" smtClean="0"/>
              <a:t>регулярное посещение церкви </a:t>
            </a:r>
            <a:r>
              <a:rPr lang="ru-RU" sz="1800" dirty="0" smtClean="0"/>
              <a:t>и благотворительность), именно она отделяла средний класс от низшего;</a:t>
            </a:r>
          </a:p>
          <a:p>
            <a:pPr>
              <a:buNone/>
            </a:pPr>
            <a:r>
              <a:rPr lang="ru-RU" sz="1800" b="1" dirty="0" smtClean="0"/>
              <a:t>      Благотворитель</a:t>
            </a:r>
            <a:r>
              <a:rPr lang="ru-RU" sz="1800" dirty="0" smtClean="0"/>
              <a:t>ность </a:t>
            </a:r>
            <a:r>
              <a:rPr lang="ru-RU" sz="1800" dirty="0" smtClean="0"/>
              <a:t>и филантропия: занятия, привлекавшие многих состоятельных людей, особенно женщин</a:t>
            </a:r>
            <a:r>
              <a:rPr lang="ru-RU" sz="1800" baseline="30000" dirty="0" smtClean="0">
                <a:hlinkClick r:id="rId4"/>
              </a:rPr>
              <a:t>[1]</a:t>
            </a:r>
            <a:r>
              <a:rPr lang="ru-RU" sz="1800" dirty="0" smtClean="0"/>
              <a:t>.</a:t>
            </a:r>
          </a:p>
          <a:p>
            <a:pPr>
              <a:buNone/>
            </a:pPr>
            <a:r>
              <a:rPr lang="ru-RU" sz="1800" dirty="0" smtClean="0"/>
              <a:t>       </a:t>
            </a:r>
            <a:r>
              <a:rPr lang="ru-RU" sz="1800" b="1" dirty="0" smtClean="0"/>
              <a:t>В </a:t>
            </a:r>
            <a:r>
              <a:rPr lang="ru-RU" sz="1800" b="1" dirty="0" smtClean="0"/>
              <a:t>семье царили </a:t>
            </a:r>
            <a:r>
              <a:rPr lang="ru-RU" sz="1800" b="1" dirty="0" smtClean="0">
                <a:hlinkClick r:id="rId5" tooltip="Патриархат"/>
              </a:rPr>
              <a:t>патриархальные</a:t>
            </a:r>
            <a:r>
              <a:rPr lang="ru-RU" sz="1800" b="1" dirty="0" smtClean="0"/>
              <a:t> порядки</a:t>
            </a:r>
            <a:r>
              <a:rPr lang="ru-RU" sz="1800" dirty="0" smtClean="0"/>
              <a:t>, поэтому одинокая женщина с ребёнком становилась </a:t>
            </a:r>
            <a:r>
              <a:rPr lang="ru-RU" sz="1800" dirty="0" smtClean="0">
                <a:hlinkClick r:id="rId6" tooltip="Маргинал"/>
              </a:rPr>
              <a:t>маргиналом</a:t>
            </a:r>
            <a:r>
              <a:rPr lang="ru-RU" sz="1800" dirty="0" smtClean="0"/>
              <a:t> из-за широкого распространения представления о женском целомудрии. </a:t>
            </a:r>
          </a:p>
          <a:p>
            <a:pPr>
              <a:buNone/>
            </a:pPr>
            <a:r>
              <a:rPr lang="ru-RU" sz="1800" b="1" dirty="0" smtClean="0"/>
              <a:t>        Колони</a:t>
            </a:r>
            <a:r>
              <a:rPr lang="ru-RU" sz="1800" dirty="0" smtClean="0"/>
              <a:t>ализм </a:t>
            </a:r>
            <a:r>
              <a:rPr lang="ru-RU" sz="1800" dirty="0" smtClean="0"/>
              <a:t>также был важным феноменом, он вел к распространению </a:t>
            </a:r>
            <a:r>
              <a:rPr lang="ru-RU" sz="1800" b="1" dirty="0" smtClean="0"/>
              <a:t>патриотизм</a:t>
            </a:r>
            <a:r>
              <a:rPr lang="ru-RU" sz="1800" dirty="0" smtClean="0"/>
              <a:t>а и испытывал влияние идей о расовом превосходстве и концепции миссии белого человека.</a:t>
            </a:r>
          </a:p>
          <a:p>
            <a:pPr>
              <a:buNone/>
            </a:pPr>
            <a:r>
              <a:rPr lang="ru-RU" sz="1800" dirty="0" smtClean="0"/>
              <a:t>        Нельзя </a:t>
            </a:r>
            <a:r>
              <a:rPr lang="ru-RU" sz="1800" dirty="0" smtClean="0"/>
              <a:t>отрицать значение </a:t>
            </a:r>
            <a:r>
              <a:rPr lang="ru-RU" sz="1800" dirty="0" smtClean="0">
                <a:hlinkClick r:id="rId7" tooltip="Дарвинизм"/>
              </a:rPr>
              <a:t>дарвинизма</a:t>
            </a:r>
            <a:r>
              <a:rPr lang="ru-RU" sz="1800" dirty="0" smtClean="0"/>
              <a:t>, который в этот период сыграл ключевую роль: научные открытия (особенно в геологии и биологии) потрясли многие моральные и религиозные опоры и привнесли новый взгляд на Вселенную как на нечто, постоянно меняющееся.</a:t>
            </a:r>
          </a:p>
          <a:p>
            <a:pPr>
              <a:buNone/>
            </a:pPr>
            <a:endParaRPr lang="ru-RU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Викторианский стиль</a:t>
            </a:r>
            <a:endParaRPr lang="ru-RU" dirty="0"/>
          </a:p>
        </p:txBody>
      </p:sp>
      <p:pic>
        <p:nvPicPr>
          <p:cNvPr id="8194" name="Picture 2" descr="C:\Users\Семен\Desktop\f28ca3d17029699dd64d476d624e77f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3505200" cy="2667000"/>
          </a:xfrm>
          <a:prstGeom prst="rect">
            <a:avLst/>
          </a:prstGeom>
          <a:noFill/>
        </p:spPr>
      </p:pic>
      <p:pic>
        <p:nvPicPr>
          <p:cNvPr id="8195" name="Picture 3" descr="C:\Users\Семен\Desktop\ee55b3a04f91101419a1c8af3a3a9e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2057400"/>
            <a:ext cx="3127375" cy="4688352"/>
          </a:xfrm>
          <a:prstGeom prst="rect">
            <a:avLst/>
          </a:prstGeom>
          <a:noFill/>
        </p:spPr>
      </p:pic>
      <p:pic>
        <p:nvPicPr>
          <p:cNvPr id="8197" name="Picture 5" descr="C:\Users\Семен\Desktop\4963bdd9ee8572b52e6ccd7f4f88daa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143000"/>
            <a:ext cx="3048000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671</Words>
  <PresentationFormat>Экран (4:3)</PresentationFormat>
  <Paragraphs>38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 Великобритания в XIX веке</vt:lpstr>
      <vt:lpstr> Колониальная империя</vt:lpstr>
      <vt:lpstr>Колониальный режим</vt:lpstr>
      <vt:lpstr> Индустриальная эпоха</vt:lpstr>
      <vt:lpstr>Рост городов</vt:lpstr>
      <vt:lpstr>Чартизм</vt:lpstr>
      <vt:lpstr>Слайд 7</vt:lpstr>
      <vt:lpstr> Викторианская эпоха</vt:lpstr>
      <vt:lpstr> Викторианский стиль</vt:lpstr>
      <vt:lpstr> Джозеф  Редьярд  Киплинг</vt:lpstr>
      <vt:lpstr> « Бремя белых»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Великобритания в XIX веке</dc:title>
  <dc:creator>Семен</dc:creator>
  <cp:lastModifiedBy>Семен</cp:lastModifiedBy>
  <cp:revision>13</cp:revision>
  <dcterms:created xsi:type="dcterms:W3CDTF">2021-10-23T01:32:32Z</dcterms:created>
  <dcterms:modified xsi:type="dcterms:W3CDTF">2021-10-23T03:28:40Z</dcterms:modified>
</cp:coreProperties>
</file>