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8" r:id="rId2"/>
    <p:sldId id="262" r:id="rId3"/>
    <p:sldId id="265" r:id="rId4"/>
    <p:sldId id="294" r:id="rId5"/>
    <p:sldId id="293" r:id="rId6"/>
    <p:sldId id="301" r:id="rId7"/>
    <p:sldId id="272" r:id="rId8"/>
    <p:sldId id="273" r:id="rId9"/>
    <p:sldId id="274" r:id="rId10"/>
    <p:sldId id="275" r:id="rId11"/>
    <p:sldId id="276" r:id="rId12"/>
    <p:sldId id="279" r:id="rId13"/>
    <p:sldId id="280" r:id="rId14"/>
    <p:sldId id="281" r:id="rId15"/>
    <p:sldId id="282" r:id="rId16"/>
    <p:sldId id="285" r:id="rId17"/>
    <p:sldId id="286" r:id="rId18"/>
    <p:sldId id="287" r:id="rId19"/>
    <p:sldId id="313" r:id="rId20"/>
    <p:sldId id="314" r:id="rId21"/>
    <p:sldId id="315" r:id="rId22"/>
    <p:sldId id="288" r:id="rId23"/>
    <p:sldId id="292" r:id="rId24"/>
    <p:sldId id="299" r:id="rId25"/>
    <p:sldId id="296" r:id="rId26"/>
    <p:sldId id="297" r:id="rId27"/>
    <p:sldId id="298" r:id="rId28"/>
    <p:sldId id="303" r:id="rId29"/>
    <p:sldId id="306" r:id="rId30"/>
    <p:sldId id="304" r:id="rId31"/>
    <p:sldId id="305" r:id="rId32"/>
    <p:sldId id="307" r:id="rId33"/>
    <p:sldId id="308" r:id="rId34"/>
    <p:sldId id="309" r:id="rId35"/>
    <p:sldId id="312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24CC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858F-8FC6-417C-9FAA-297175721DE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C48E-E4C8-4BF3-B02F-0B679FCDCC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142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858F-8FC6-417C-9FAA-297175721DE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C48E-E4C8-4BF3-B02F-0B679FCDCC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656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858F-8FC6-417C-9FAA-297175721DE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C48E-E4C8-4BF3-B02F-0B679FCDCC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23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858F-8FC6-417C-9FAA-297175721DE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C48E-E4C8-4BF3-B02F-0B679FCDCC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69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858F-8FC6-417C-9FAA-297175721DE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C48E-E4C8-4BF3-B02F-0B679FCDCC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45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858F-8FC6-417C-9FAA-297175721DE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C48E-E4C8-4BF3-B02F-0B679FCDCC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14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858F-8FC6-417C-9FAA-297175721DE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C48E-E4C8-4BF3-B02F-0B679FCDCC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522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858F-8FC6-417C-9FAA-297175721DE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C48E-E4C8-4BF3-B02F-0B679FCDCC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022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858F-8FC6-417C-9FAA-297175721DE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C48E-E4C8-4BF3-B02F-0B679FCDCC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90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858F-8FC6-417C-9FAA-297175721DE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C48E-E4C8-4BF3-B02F-0B679FCDCC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773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858F-8FC6-417C-9FAA-297175721DE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C48E-E4C8-4BF3-B02F-0B679FCDCC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09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3858F-8FC6-417C-9FAA-297175721DE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1C48E-E4C8-4BF3-B02F-0B679FCDCC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36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4664"/>
            <a:ext cx="835292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имидж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2348880"/>
            <a:ext cx="817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4000" b="1" dirty="0"/>
              <a:t>- это впечатление, образ, который мы создаем, как мы выглядим в глазах других людей. </a:t>
            </a:r>
          </a:p>
        </p:txBody>
      </p:sp>
    </p:spTree>
    <p:extLst>
      <p:ext uri="{BB962C8B-B14F-4D97-AF65-F5344CB8AC3E}">
        <p14:creationId xmlns:p14="http://schemas.microsoft.com/office/powerpoint/2010/main" val="371165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628801"/>
            <a:ext cx="5256584" cy="3240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/>
              <a:t>Стиль </a:t>
            </a:r>
            <a:r>
              <a:rPr lang="ru-RU" b="1" i="1" dirty="0" smtClean="0"/>
              <a:t>заключается </a:t>
            </a:r>
            <a:r>
              <a:rPr lang="ru-RU" b="1" i="1" dirty="0"/>
              <a:t>в подчеркивании вертикальных линий в одежде. </a:t>
            </a:r>
            <a:endParaRPr lang="en-US" b="1" i="1" dirty="0" smtClean="0"/>
          </a:p>
          <a:p>
            <a:pPr marL="0" indent="0" algn="ctr">
              <a:buNone/>
            </a:pPr>
            <a:endParaRPr lang="en-US" b="1" i="1" dirty="0" smtClean="0"/>
          </a:p>
          <a:p>
            <a:pPr marL="0" indent="0" algn="ctr">
              <a:buNone/>
            </a:pPr>
            <a:r>
              <a:rPr lang="ru-RU" b="1" i="1" dirty="0" smtClean="0"/>
              <a:t>Платье </a:t>
            </a:r>
            <a:r>
              <a:rPr lang="ru-RU" b="1" i="1" dirty="0"/>
              <a:t>средневековых женщин имело очень высокую линию талии, декольте удлиненной формы, узкие длинные рукава, юбку, собранную в складки обычно только с одной стороны. Причем юбка расширялась книзу и переходила в длинный шлейф. </a:t>
            </a:r>
            <a:endParaRPr lang="en-US" b="1" i="1" dirty="0" smtClean="0"/>
          </a:p>
          <a:p>
            <a:pPr marL="0" indent="0" algn="ctr">
              <a:buNone/>
            </a:pPr>
            <a:endParaRPr lang="ru-RU" b="1" dirty="0"/>
          </a:p>
        </p:txBody>
      </p:sp>
      <p:pic>
        <p:nvPicPr>
          <p:cNvPr id="4" name="Picture 4" descr="готический"/>
          <p:cNvPicPr>
            <a:picLocks noGrp="1"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4" y="1340768"/>
            <a:ext cx="3916363" cy="510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64857" y="260648"/>
            <a:ext cx="5814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Готический стиль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15816" y="5157192"/>
            <a:ext cx="64087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/>
              <a:t>Дополняли этот наряд конусообразный головной убор(высотой 70 см)</a:t>
            </a:r>
            <a:r>
              <a:rPr lang="en-US" sz="2200" b="1" i="1" dirty="0"/>
              <a:t> </a:t>
            </a:r>
            <a:r>
              <a:rPr lang="ru-RU" sz="2200" b="1" i="1" dirty="0"/>
              <a:t>и  </a:t>
            </a:r>
            <a:endParaRPr lang="en-US" sz="2200" b="1" i="1" dirty="0" smtClean="0"/>
          </a:p>
          <a:p>
            <a:pPr algn="ctr"/>
            <a:r>
              <a:rPr lang="ru-RU" sz="2200" b="1" i="1" dirty="0" smtClean="0"/>
              <a:t>остроносая </a:t>
            </a:r>
            <a:r>
              <a:rPr lang="ru-RU" sz="2200" b="1" i="1" dirty="0"/>
              <a:t>обувь.  </a:t>
            </a:r>
          </a:p>
        </p:txBody>
      </p:sp>
    </p:spTree>
    <p:extLst>
      <p:ext uri="{BB962C8B-B14F-4D97-AF65-F5344CB8AC3E}">
        <p14:creationId xmlns:p14="http://schemas.microsoft.com/office/powerpoint/2010/main" val="253554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67548"/>
            <a:ext cx="5040560" cy="43064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60648"/>
            <a:ext cx="3528392" cy="644284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55458" y="303158"/>
            <a:ext cx="37604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Готический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стиль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446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2121551"/>
            <a:ext cx="5616624" cy="9840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i="1" dirty="0" smtClean="0">
                <a:latin typeface="+mj-lt"/>
              </a:rPr>
              <a:t>  </a:t>
            </a:r>
            <a:r>
              <a:rPr lang="ru-RU" b="1" dirty="0" smtClean="0">
                <a:latin typeface="+mj-lt"/>
                <a:cs typeface="Times New Roman" pitchFamily="18" charset="0"/>
              </a:rPr>
              <a:t>Тяжёлые материалы</a:t>
            </a:r>
            <a:r>
              <a:rPr lang="en-US" b="1" dirty="0" smtClean="0">
                <a:latin typeface="+mj-lt"/>
                <a:cs typeface="Times New Roman" pitchFamily="18" charset="0"/>
              </a:rPr>
              <a:t> </a:t>
            </a:r>
            <a:r>
              <a:rPr lang="ru-RU" b="1" dirty="0" smtClean="0">
                <a:latin typeface="+mj-lt"/>
                <a:cs typeface="Times New Roman" pitchFamily="18" charset="0"/>
              </a:rPr>
              <a:t>(бархат</a:t>
            </a:r>
            <a:r>
              <a:rPr lang="ru-RU" b="1" dirty="0">
                <a:latin typeface="+mj-lt"/>
                <a:cs typeface="Times New Roman" pitchFamily="18" charset="0"/>
              </a:rPr>
              <a:t>, </a:t>
            </a:r>
            <a:r>
              <a:rPr lang="ru-RU" b="1" dirty="0" smtClean="0">
                <a:latin typeface="+mj-lt"/>
                <a:cs typeface="Times New Roman" pitchFamily="18" charset="0"/>
              </a:rPr>
              <a:t>шелк, атлас</a:t>
            </a:r>
            <a:r>
              <a:rPr lang="ru-RU" b="1" dirty="0">
                <a:latin typeface="+mj-lt"/>
                <a:cs typeface="Times New Roman" pitchFamily="18" charset="0"/>
              </a:rPr>
              <a:t>), множество отделки и украшений.  </a:t>
            </a:r>
            <a:endParaRPr lang="ru-RU" dirty="0">
              <a:latin typeface="+mj-lt"/>
            </a:endParaRPr>
          </a:p>
        </p:txBody>
      </p:sp>
      <p:pic>
        <p:nvPicPr>
          <p:cNvPr id="4" name="Picture 4" descr="барокко"/>
          <p:cNvPicPr>
            <a:picLocks noGrp="1"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3937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03530" y="260648"/>
            <a:ext cx="53438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24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Стиль барокко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24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08802" y="1412776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Был </a:t>
            </a:r>
            <a:r>
              <a:rPr lang="ru-RU" sz="2000" b="1" dirty="0"/>
              <a:t>создан, чтобы поражать, удивлять и потрясать </a:t>
            </a:r>
            <a:r>
              <a:rPr lang="ru-RU" sz="2000" b="1" dirty="0" smtClean="0"/>
              <a:t>своей театральностью.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87416" y="3068960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Женщины </a:t>
            </a:r>
            <a:r>
              <a:rPr lang="ru-RU" b="1" dirty="0" smtClean="0"/>
              <a:t>носили </a:t>
            </a:r>
            <a:r>
              <a:rPr lang="ru-RU" b="1" dirty="0"/>
              <a:t>пышные платья, состоящие обычно из двух юбок и открытого верха. Банты и кружево добавляются на одежду в огромном количестве</a:t>
            </a:r>
            <a:r>
              <a:rPr lang="ru-RU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0801" y="4509120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Мужчины </a:t>
            </a:r>
            <a:r>
              <a:rPr lang="ru-RU" b="1" dirty="0" smtClean="0"/>
              <a:t>носили </a:t>
            </a:r>
            <a:r>
              <a:rPr lang="ru-RU" b="1" dirty="0"/>
              <a:t>широкие штаны до </a:t>
            </a:r>
            <a:r>
              <a:rPr lang="ru-RU" b="1" dirty="0" smtClean="0"/>
              <a:t>колен, </a:t>
            </a:r>
            <a:r>
              <a:rPr lang="ru-RU" b="1" dirty="0"/>
              <a:t>длинные чулки, рубашки с </a:t>
            </a:r>
            <a:r>
              <a:rPr lang="ru-RU" b="1" dirty="0" smtClean="0"/>
              <a:t>кружевами, жабо </a:t>
            </a:r>
            <a:r>
              <a:rPr lang="ru-RU" b="1" dirty="0"/>
              <a:t>и бархатные камзолы (тоже до колен). </a:t>
            </a:r>
          </a:p>
        </p:txBody>
      </p:sp>
    </p:spTree>
    <p:extLst>
      <p:ext uri="{BB962C8B-B14F-4D97-AF65-F5344CB8AC3E}">
        <p14:creationId xmlns:p14="http://schemas.microsoft.com/office/powerpoint/2010/main" val="370930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Стиль “барокко” в одежд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" r="19014"/>
          <a:stretch>
            <a:fillRect/>
          </a:stretch>
        </p:blipFill>
        <p:spPr bwMode="auto">
          <a:xfrm>
            <a:off x="107504" y="1433906"/>
            <a:ext cx="2522537" cy="501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Колет с панталонами - Стиль “барокко” в одежд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8"/>
          <a:stretch>
            <a:fillRect/>
          </a:stretch>
        </p:blipFill>
        <p:spPr bwMode="auto">
          <a:xfrm>
            <a:off x="2915816" y="1130240"/>
            <a:ext cx="3455988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Стиль “барокко” в одежд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0" r="8073"/>
          <a:stretch>
            <a:fillRect/>
          </a:stretch>
        </p:blipFill>
        <p:spPr bwMode="auto">
          <a:xfrm>
            <a:off x="6660232" y="1429121"/>
            <a:ext cx="24018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24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19442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 smtClean="0"/>
              <a:t>Освободил </a:t>
            </a:r>
            <a:r>
              <a:rPr lang="ru-RU" b="1" i="1" dirty="0"/>
              <a:t>женское тело от корсета. Платье лёгкое, прозрачное, из </a:t>
            </a:r>
            <a:r>
              <a:rPr lang="ru-RU" b="1" i="1" dirty="0" smtClean="0"/>
              <a:t>воздушных тканей, </a:t>
            </a:r>
            <a:r>
              <a:rPr lang="ru-RU" b="1" i="1" dirty="0"/>
              <a:t>плотно облегало талию под грудью, подчеркивая естественную стройность фигуры.</a:t>
            </a:r>
            <a:r>
              <a:rPr lang="ru-RU" dirty="0"/>
              <a:t> </a:t>
            </a:r>
          </a:p>
        </p:txBody>
      </p:sp>
      <p:pic>
        <p:nvPicPr>
          <p:cNvPr id="4" name="Picture 5" descr="C:\Users\пк\Desktop\фестиваль 2013\ampir2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07545"/>
            <a:ext cx="7203822" cy="355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28304" y="188640"/>
            <a:ext cx="4907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Стиль ампир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149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hotofile.ru/photo/pepla/96468107/large/1178625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64704"/>
            <a:ext cx="4968553" cy="532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8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1"/>
            <a:ext cx="8229600" cy="288032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В последние время вопрос формирования имиджа приобрел огромное значение. </a:t>
            </a:r>
            <a:r>
              <a:rPr lang="ru-RU" b="1" dirty="0" smtClean="0"/>
              <a:t>Поэтому </a:t>
            </a:r>
            <a:r>
              <a:rPr lang="ru-RU" b="1" dirty="0"/>
              <a:t>правильный подход к формированию собственного </a:t>
            </a:r>
            <a:r>
              <a:rPr lang="ru-RU" b="1" dirty="0" smtClean="0"/>
              <a:t>имиджа является залогом успеха.</a:t>
            </a:r>
            <a:endParaRPr lang="ru-RU" b="1" dirty="0"/>
          </a:p>
        </p:txBody>
      </p:sp>
      <p:pic>
        <p:nvPicPr>
          <p:cNvPr id="4" name="Picture 4" descr="C:\Documents and Settings\Администратор\Рабочий стол\урок  стиль в одежде\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35" y="1904488"/>
            <a:ext cx="4392488" cy="315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burbujasdeseo.com/wp-content/uploads/2011/02/David+Gandy+Massimo+Dutti+Colecci%C3%B3n+Primavera+Verano+2011+04-580x38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84"/>
          <a:stretch/>
        </p:blipFill>
        <p:spPr bwMode="auto">
          <a:xfrm>
            <a:off x="4716016" y="1861946"/>
            <a:ext cx="4249028" cy="313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32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 влево 9"/>
          <p:cNvSpPr/>
          <p:nvPr/>
        </p:nvSpPr>
        <p:spPr>
          <a:xfrm rot="5400000">
            <a:off x="3863669" y="1424528"/>
            <a:ext cx="1364377" cy="77236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86371" y="297523"/>
            <a:ext cx="1949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Внешний имидж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14412" y="288589"/>
            <a:ext cx="1954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Мимический имидж</a:t>
            </a:r>
          </a:p>
        </p:txBody>
      </p:sp>
      <p:sp>
        <p:nvSpPr>
          <p:cNvPr id="13" name="Стрелка влево 12"/>
          <p:cNvSpPr/>
          <p:nvPr/>
        </p:nvSpPr>
        <p:spPr>
          <a:xfrm rot="18070811">
            <a:off x="590700" y="4009174"/>
            <a:ext cx="1418729" cy="75097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695506" y="297523"/>
            <a:ext cx="2124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Кинетический имидж</a:t>
            </a:r>
          </a:p>
        </p:txBody>
      </p:sp>
      <p:sp>
        <p:nvSpPr>
          <p:cNvPr id="15" name="Стрелка влево 14"/>
          <p:cNvSpPr/>
          <p:nvPr/>
        </p:nvSpPr>
        <p:spPr>
          <a:xfrm rot="16200000">
            <a:off x="2918824" y="4147353"/>
            <a:ext cx="1459234" cy="83901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5496" y="5004977"/>
            <a:ext cx="2001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Вербальный имидж</a:t>
            </a:r>
          </a:p>
        </p:txBody>
      </p:sp>
      <p:sp>
        <p:nvSpPr>
          <p:cNvPr id="17" name="Стрелка влево 16"/>
          <p:cNvSpPr/>
          <p:nvPr/>
        </p:nvSpPr>
        <p:spPr>
          <a:xfrm rot="16200000">
            <a:off x="4850496" y="4134809"/>
            <a:ext cx="1459234" cy="86409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483769" y="5349905"/>
            <a:ext cx="1999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Ментальный имидж </a:t>
            </a:r>
          </a:p>
        </p:txBody>
      </p:sp>
      <p:sp>
        <p:nvSpPr>
          <p:cNvPr id="19" name="Стрелка влево 18"/>
          <p:cNvSpPr/>
          <p:nvPr/>
        </p:nvSpPr>
        <p:spPr>
          <a:xfrm rot="14491672">
            <a:off x="6941778" y="4021212"/>
            <a:ext cx="1421274" cy="75849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744523" y="5420475"/>
            <a:ext cx="1648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Фоновый имидж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04021" y="5296475"/>
            <a:ext cx="2232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Вещественный имидж</a:t>
            </a:r>
          </a:p>
        </p:txBody>
      </p:sp>
      <p:sp>
        <p:nvSpPr>
          <p:cNvPr id="23" name="Стрелка влево 22"/>
          <p:cNvSpPr/>
          <p:nvPr/>
        </p:nvSpPr>
        <p:spPr>
          <a:xfrm rot="7523899">
            <a:off x="6359711" y="1506682"/>
            <a:ext cx="1335867" cy="83301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/>
          <p:cNvSpPr/>
          <p:nvPr/>
        </p:nvSpPr>
        <p:spPr>
          <a:xfrm rot="4093100">
            <a:off x="1136424" y="1495652"/>
            <a:ext cx="1376983" cy="83720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1929" y="2636912"/>
            <a:ext cx="883279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Имидж человека складывается из нескольких составляющих</a:t>
            </a:r>
          </a:p>
        </p:txBody>
      </p:sp>
    </p:spTree>
    <p:extLst>
      <p:ext uri="{BB962C8B-B14F-4D97-AF65-F5344CB8AC3E}">
        <p14:creationId xmlns:p14="http://schemas.microsoft.com/office/powerpoint/2010/main" val="135839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844" y="476672"/>
            <a:ext cx="5333156" cy="6048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100" b="1" dirty="0">
                <a:solidFill>
                  <a:srgbClr val="FF0000"/>
                </a:solidFill>
              </a:rPr>
              <a:t>Внешний имидж </a:t>
            </a:r>
            <a:r>
              <a:rPr lang="ru-RU" sz="4100" b="1" dirty="0" smtClean="0">
                <a:solidFill>
                  <a:srgbClr val="FF0000"/>
                </a:solidFill>
              </a:rPr>
              <a:t>человека </a:t>
            </a:r>
            <a:r>
              <a:rPr lang="ru-RU" sz="4100" b="1" dirty="0" smtClean="0"/>
              <a:t>-</a:t>
            </a:r>
            <a:r>
              <a:rPr lang="ru-RU" sz="4100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одежда</a:t>
            </a:r>
            <a:r>
              <a:rPr lang="ru-RU" b="1" dirty="0"/>
              <a:t>, прическа, аксессуары и иные атрибуты (тату, </a:t>
            </a:r>
            <a:r>
              <a:rPr lang="ru-RU" b="1" dirty="0" smtClean="0"/>
              <a:t>пирсинг) </a:t>
            </a:r>
            <a:r>
              <a:rPr lang="ru-RU" b="1" dirty="0"/>
              <a:t>, которые многое могут сказать о вас.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Так </a:t>
            </a:r>
            <a:r>
              <a:rPr lang="ru-RU" b="1" dirty="0"/>
              <a:t>же следует уделять внимание вопросам личной гигиены – </a:t>
            </a:r>
            <a:r>
              <a:rPr lang="ru-RU" b="1" dirty="0" smtClean="0"/>
              <a:t>чистые ногти</a:t>
            </a:r>
            <a:r>
              <a:rPr lang="ru-RU" b="1" dirty="0"/>
              <a:t>; отсутствие перхоти на голове; свежий запах изо рта; гладко выбритое лицо (если вы мужчина) и подобающий макияж (если вы женщина) и т. д. Внешний вид человека в первую очередь сказывается на его имидже. </a:t>
            </a:r>
          </a:p>
        </p:txBody>
      </p:sp>
      <p:pic>
        <p:nvPicPr>
          <p:cNvPr id="2050" name="Picture 2" descr="http://spb-pn.ru/images/stories/Imige/Make_up/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1438"/>
            <a:ext cx="3810000" cy="253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gazeta-kores-ru.1gb.ru/uploads/article/Image/imidj_for_man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69823"/>
            <a:ext cx="3415308" cy="341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86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reenmama.ru/forum_img/02/38/65/74.2.pricheska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3212"/>
            <a:ext cx="4859702" cy="696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fermer1.ru/sites/default/files/imagecache/500x500/wysiwyg_imageupload/2444/960660e60bf3f1df1238d4c0aa59738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9" r="8774"/>
          <a:stretch/>
        </p:blipFill>
        <p:spPr bwMode="auto">
          <a:xfrm>
            <a:off x="652349" y="3329617"/>
            <a:ext cx="2659564" cy="352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s4117.vk.me/u20570023/94701776/x_c3b2a5c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3"/>
          <a:stretch/>
        </p:blipFill>
        <p:spPr bwMode="auto">
          <a:xfrm>
            <a:off x="174566" y="44624"/>
            <a:ext cx="3433427" cy="317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080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226" y="980728"/>
            <a:ext cx="8986510" cy="268263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b="1" dirty="0" smtClean="0"/>
              <a:t>Археологические </a:t>
            </a:r>
            <a:r>
              <a:rPr lang="ru-RU" sz="2200" b="1" dirty="0"/>
              <a:t>раскопки показывают, </a:t>
            </a:r>
            <a:r>
              <a:rPr lang="ru-RU" sz="2200" b="1" dirty="0" smtClean="0"/>
              <a:t>что </a:t>
            </a:r>
            <a:r>
              <a:rPr lang="ru-RU" sz="2200" b="1" dirty="0"/>
              <a:t>п</a:t>
            </a:r>
            <a:r>
              <a:rPr lang="ru-RU" sz="2200" b="1" dirty="0" smtClean="0"/>
              <a:t>ервое </a:t>
            </a:r>
            <a:r>
              <a:rPr lang="ru-RU" sz="2200" b="1" dirty="0"/>
              <a:t>возникновение одежды можно отнести к времени появления первого </a:t>
            </a:r>
            <a:r>
              <a:rPr lang="ru-RU" sz="2200" b="1" dirty="0" smtClean="0"/>
              <a:t>человека.</a:t>
            </a: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 smtClean="0"/>
              <a:t>Человек 40 тысяч </a:t>
            </a:r>
            <a:r>
              <a:rPr lang="ru-RU" sz="2200" b="1" dirty="0"/>
              <a:t>лет тому </a:t>
            </a:r>
            <a:r>
              <a:rPr lang="ru-RU" sz="2200" b="1" dirty="0" smtClean="0"/>
              <a:t>назад </a:t>
            </a:r>
            <a:r>
              <a:rPr lang="ru-RU" sz="2200" b="1" dirty="0"/>
              <a:t>уже умел, пользуясь костяными иглами, сшивать, сплетать и связывать различные естественные материалы — листья, солому, тростник, шкуры животных, чтобы придать им желаемую форму. </a:t>
            </a:r>
            <a:endParaRPr lang="en-US" sz="2200" b="1" dirty="0"/>
          </a:p>
          <a:p>
            <a:pPr marL="0" indent="0" algn="ctr">
              <a:buNone/>
            </a:pPr>
            <a:r>
              <a:rPr lang="ru-RU" sz="2200" b="1" dirty="0" smtClean="0"/>
              <a:t>В </a:t>
            </a:r>
            <a:r>
              <a:rPr lang="ru-RU" sz="2200" b="1" dirty="0"/>
              <a:t>качестве головных уборов </a:t>
            </a:r>
            <a:r>
              <a:rPr lang="ru-RU" sz="2200" b="1" dirty="0" smtClean="0"/>
              <a:t>использовались </a:t>
            </a:r>
            <a:r>
              <a:rPr lang="ru-RU" sz="2200" b="1" dirty="0"/>
              <a:t>природные </a:t>
            </a:r>
            <a:r>
              <a:rPr lang="ru-RU" sz="2200" b="1" dirty="0" smtClean="0"/>
              <a:t>материалы, шкуры убитых животных.</a:t>
            </a:r>
            <a:endParaRPr lang="ru-RU" sz="2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53" t="35415" r="24894" b="39884"/>
          <a:stretch/>
        </p:blipFill>
        <p:spPr>
          <a:xfrm>
            <a:off x="595081" y="3857618"/>
            <a:ext cx="3504801" cy="30003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797" y="337837"/>
            <a:ext cx="9433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Одежда — одно из древнейших изобретений человека.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481" y="3861048"/>
            <a:ext cx="3852428" cy="284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8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74092" y="188640"/>
            <a:ext cx="22156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Пирсинг</a:t>
            </a:r>
            <a:endParaRPr lang="ru-RU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6" name="Picture 4" descr="http://s001.radikal.ru/i193/1004/bb/929ea696aa8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6" r="10129"/>
          <a:stretch/>
        </p:blipFill>
        <p:spPr bwMode="auto">
          <a:xfrm>
            <a:off x="4499992" y="1580709"/>
            <a:ext cx="4445501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tat16.privet.ru/lr/090bf2fe93d53a18bb06638e48ebe7b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3" t="2877" b="17211"/>
          <a:stretch/>
        </p:blipFill>
        <p:spPr bwMode="auto">
          <a:xfrm>
            <a:off x="251520" y="1757292"/>
            <a:ext cx="3627312" cy="493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999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6764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Татуировка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 descr="http://izumex.ru/upload/1207410777_66893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09" y="1916831"/>
            <a:ext cx="4449448" cy="441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open.az/uploads/posts/2013-05/1367860081_d182d0b0d182d18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7" r="2097"/>
          <a:stretch/>
        </p:blipFill>
        <p:spPr bwMode="auto">
          <a:xfrm rot="5400000">
            <a:off x="4489236" y="2380318"/>
            <a:ext cx="4803805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659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8929" y="88789"/>
            <a:ext cx="3807567" cy="64807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</a:rPr>
              <a:t>Мимический имидж человека </a:t>
            </a:r>
            <a:r>
              <a:rPr lang="ru-RU" sz="2000" dirty="0"/>
              <a:t>— мимика, выражение лица, улыбка. Ничто не отражает так чувства души человека, как его мимика (в чертах лица) и взгляд. </a:t>
            </a:r>
            <a:r>
              <a:rPr lang="ru-RU" sz="2000" dirty="0" smtClean="0"/>
              <a:t>Изучите </a:t>
            </a:r>
            <a:r>
              <a:rPr lang="ru-RU" sz="2000" dirty="0"/>
              <a:t>свое лицо, узнайте, что происходит с губами, бровями и лбом, когда вы произносите разнообразные по эмоциональности (доброжелательные, смешные, веселые, печальные, трагические, презрительные и т. п. ) фразы. Следите, за тем как изменяется мимика, передает ли она соответствующие фразам эмоции. В этом вам поможет зеркало. 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076" name="Picture 4" descr="http://www.chilloutpoint.com/images/2010/08/ana-cute-facial-expressions/ana-cute-facial-expressions-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88"/>
          <a:stretch/>
        </p:blipFill>
        <p:spPr bwMode="auto">
          <a:xfrm>
            <a:off x="50281" y="404664"/>
            <a:ext cx="5178648" cy="292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ok.ya1.ru/uploads/posts/2011-05/1305321104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7" y="3501008"/>
            <a:ext cx="5150035" cy="322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12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225609"/>
            <a:ext cx="4032448" cy="6624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800" dirty="0">
                <a:solidFill>
                  <a:srgbClr val="FF0000"/>
                </a:solidFill>
              </a:rPr>
              <a:t>Кинетический имидж человека </a:t>
            </a:r>
            <a:r>
              <a:rPr lang="ru-RU" b="1" dirty="0"/>
              <a:t>– походка и осанка, движения и жесты.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Люди, шагающие </a:t>
            </a:r>
            <a:r>
              <a:rPr lang="ru-RU" b="1" dirty="0"/>
              <a:t>вприпрыжку или сутулясь, люди с шаркающей походкой, производят отрицательное впечатление. Так же, вы можете произвести неблагоприятное впечатление, если сидите в кресле, скукожившись, или закинув ногу через подлокотник, ну или еще в какой-нибудь неподобающей позе. </a:t>
            </a:r>
            <a:r>
              <a:rPr lang="ru-RU" b="1" dirty="0" smtClean="0"/>
              <a:t>Ходите </a:t>
            </a:r>
            <a:r>
              <a:rPr lang="ru-RU" b="1" dirty="0"/>
              <a:t>и сидите прямо, без напряжения. Если ваша походка и осанка далека от идеала, займитесь спортом, это поможет. </a:t>
            </a:r>
          </a:p>
        </p:txBody>
      </p:sp>
      <p:pic>
        <p:nvPicPr>
          <p:cNvPr id="4100" name="Picture 4" descr="http://forum3.sobitie.com.ua/hosting/images/41Dy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07" y="548680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301608" cy="21602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FF0000"/>
                </a:solidFill>
              </a:rPr>
              <a:t>Вербальный имидж человека </a:t>
            </a:r>
            <a:r>
              <a:rPr lang="ru-RU" sz="2400" b="1" dirty="0"/>
              <a:t>выражается в голосе, в манере говорить, в стиле и оборотах речи, которые употребляет человек, в словарном </a:t>
            </a:r>
            <a:r>
              <a:rPr lang="ru-RU" sz="2400" b="1" dirty="0" smtClean="0"/>
              <a:t>запасе. </a:t>
            </a:r>
            <a:r>
              <a:rPr lang="ru-RU" sz="2400" b="1" dirty="0"/>
              <a:t>Ваша речь должна быть обоснованной, логичной и убедительной, она должна способствовать размышлению. </a:t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5122" name="Picture 2" descr="http://xvatit.com/upload/medialibrary/eb4/eb40e245522a2ad16df0a470766dae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60593"/>
            <a:ext cx="6421307" cy="426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37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445624" cy="25202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100" b="1" dirty="0">
                <a:solidFill>
                  <a:srgbClr val="7030A0"/>
                </a:solidFill>
              </a:rPr>
              <a:t>Ментальный имидж человека</a:t>
            </a:r>
            <a:r>
              <a:rPr lang="ru-RU" dirty="0"/>
              <a:t> – </a:t>
            </a:r>
            <a:r>
              <a:rPr lang="ru-RU" b="1" dirty="0"/>
              <a:t>мировоззрение, принципы</a:t>
            </a:r>
            <a:r>
              <a:rPr lang="ru-RU" b="1" dirty="0" smtClean="0"/>
              <a:t>, </a:t>
            </a:r>
            <a:r>
              <a:rPr lang="ru-RU" b="1" dirty="0"/>
              <a:t>религиозные убеждения, социальные стереотипы. Людей  можно разделить на материалистов и идеалистов, созидателей и разрушителей, оптимистов и пессимистов, ожидающих чуда и неверующих, верящих в силу денег или в силу отношений и т.д.</a:t>
            </a:r>
          </a:p>
        </p:txBody>
      </p:sp>
      <p:pic>
        <p:nvPicPr>
          <p:cNvPr id="6146" name="Picture 2" descr="http://16thline.ru/data/image/blogi/sigutin/.thumbs/bd539c61a21fb81979f98116cb419208_588_0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421" y="2924944"/>
            <a:ext cx="5600700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33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836712"/>
            <a:ext cx="3744416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900" b="1" dirty="0">
                <a:solidFill>
                  <a:srgbClr val="7030A0"/>
                </a:solidFill>
              </a:rPr>
              <a:t>Фоновый имидж человека</a:t>
            </a: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dirty="0"/>
              <a:t>– сведения, получаемые о человеке из определенных источников (например, из </a:t>
            </a:r>
            <a:r>
              <a:rPr lang="ru-RU" dirty="0" smtClean="0"/>
              <a:t>средств массовой информации, </a:t>
            </a:r>
            <a:r>
              <a:rPr lang="ru-RU" dirty="0"/>
              <a:t>от знакомых, </a:t>
            </a:r>
            <a:r>
              <a:rPr lang="ru-RU" dirty="0" smtClean="0"/>
              <a:t>друзей, учителей, воспитателей и т.д.</a:t>
            </a:r>
            <a:endParaRPr lang="ru-RU" dirty="0"/>
          </a:p>
        </p:txBody>
      </p:sp>
      <p:pic>
        <p:nvPicPr>
          <p:cNvPr id="7170" name="Picture 2" descr="http://y.delfi.ua/norm/7696/357712_cvdfvK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28" y="15135"/>
            <a:ext cx="4392488" cy="352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.telegraph.co.uk/multimedia/archive/01799/PC_1799235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2" y="3713447"/>
            <a:ext cx="4974160" cy="311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21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6917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FF0000"/>
                </a:solidFill>
              </a:rPr>
              <a:t>Вещественный имидж человека</a:t>
            </a:r>
            <a:r>
              <a:rPr lang="ru-RU" sz="2800" dirty="0"/>
              <a:t> — </a:t>
            </a:r>
            <a:r>
              <a:rPr lang="ru-RU" sz="2800" b="1" dirty="0"/>
              <a:t>это и автомобиль, на которой вы ездите, </a:t>
            </a:r>
            <a:r>
              <a:rPr lang="ru-RU" sz="2800" b="1" dirty="0" smtClean="0"/>
              <a:t>и </a:t>
            </a:r>
            <a:r>
              <a:rPr lang="ru-RU" sz="2800" b="1" dirty="0"/>
              <a:t>кровать, на которой вы спите, и посуда из которой едите. Это и то как выглядит сам дом, обстановка в нем — родовые ценности, семейные </a:t>
            </a:r>
            <a:r>
              <a:rPr lang="ru-RU" sz="2800" b="1" dirty="0" smtClean="0"/>
              <a:t>альбомы. </a:t>
            </a:r>
            <a:r>
              <a:rPr lang="ru-RU" sz="2800" b="1" dirty="0"/>
              <a:t> </a:t>
            </a:r>
            <a:endParaRPr lang="ru-RU" sz="4000" b="1" dirty="0"/>
          </a:p>
        </p:txBody>
      </p:sp>
      <p:pic>
        <p:nvPicPr>
          <p:cNvPr id="5122" name="Picture 2" descr="http://www.komod.ru/pic/catalog/big/57276_13778445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4110474" cy="283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0-tub-ru.yandex.net/i?id=147603207-20-72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72613"/>
            <a:ext cx="3901617" cy="294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70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ankoboev.ru/images/NDgzNjM0/Bankoboev.Ru_devushke_delayut_makiyaz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090" y="1556792"/>
            <a:ext cx="9458268" cy="531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08520" y="-40631"/>
            <a:ext cx="963978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Формирование имиджа своими руками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120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9853" y="332656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Уход за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кожей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8288" y="908720"/>
            <a:ext cx="4139952" cy="49294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 smtClean="0"/>
              <a:t>1. </a:t>
            </a:r>
            <a:r>
              <a:rPr lang="ru-RU" sz="1800" b="1" dirty="0" smtClean="0">
                <a:solidFill>
                  <a:srgbClr val="C024CC"/>
                </a:solidFill>
              </a:rPr>
              <a:t>Очищение</a:t>
            </a:r>
            <a:r>
              <a:rPr lang="ru-RU" sz="1800" dirty="0" smtClean="0"/>
              <a:t>. </a:t>
            </a:r>
            <a:r>
              <a:rPr lang="ru-RU" sz="1800" dirty="0"/>
              <a:t>Очищают кожу с помощью различных </a:t>
            </a:r>
            <a:r>
              <a:rPr lang="ru-RU" sz="1800" dirty="0" smtClean="0"/>
              <a:t>средств (</a:t>
            </a:r>
            <a:r>
              <a:rPr lang="ru-RU" sz="1800" dirty="0"/>
              <a:t>пенки, геля, </a:t>
            </a:r>
            <a:r>
              <a:rPr lang="ru-RU" sz="1800" dirty="0" smtClean="0"/>
              <a:t>мыла, </a:t>
            </a:r>
            <a:r>
              <a:rPr lang="ru-RU" sz="1800" dirty="0" err="1" smtClean="0"/>
              <a:t>тоников</a:t>
            </a:r>
            <a:r>
              <a:rPr lang="ru-RU" sz="1800" dirty="0" smtClean="0"/>
              <a:t>). </a:t>
            </a:r>
          </a:p>
          <a:p>
            <a:pPr marL="0" indent="0" algn="ctr">
              <a:buNone/>
            </a:pPr>
            <a:r>
              <a:rPr lang="ru-RU" sz="2000" b="1" dirty="0" smtClean="0"/>
              <a:t>2</a:t>
            </a:r>
            <a:r>
              <a:rPr lang="ru-RU" sz="2000" dirty="0" smtClean="0"/>
              <a:t>. </a:t>
            </a:r>
            <a:r>
              <a:rPr lang="ru-RU" sz="2000" b="1" dirty="0" smtClean="0">
                <a:solidFill>
                  <a:srgbClr val="C024CC"/>
                </a:solidFill>
              </a:rPr>
              <a:t>Увлажнение</a:t>
            </a:r>
            <a:r>
              <a:rPr lang="ru-RU" sz="2000" dirty="0" smtClean="0"/>
              <a:t>. </a:t>
            </a:r>
            <a:r>
              <a:rPr lang="ru-RU" sz="2000" dirty="0"/>
              <a:t>Для правильного увлажнения кожи лица недостаточно просто умыться или смочить кожу водой. Необходимо наносить на кожу </a:t>
            </a:r>
            <a:r>
              <a:rPr lang="ru-RU" sz="2000" dirty="0" smtClean="0"/>
              <a:t>увлажняющие крема (выбор которых зависит от возраста, времени года и т.д.)</a:t>
            </a:r>
            <a:endParaRPr lang="ru-RU" sz="2000" dirty="0"/>
          </a:p>
          <a:p>
            <a:pPr marL="0" indent="0" algn="ctr">
              <a:buNone/>
            </a:pPr>
            <a:r>
              <a:rPr lang="ru-RU" sz="2000" b="1" dirty="0" smtClean="0"/>
              <a:t>3</a:t>
            </a:r>
            <a:r>
              <a:rPr lang="ru-RU" sz="2000" dirty="0" smtClean="0"/>
              <a:t>. </a:t>
            </a:r>
            <a:r>
              <a:rPr lang="ru-RU" sz="2000" b="1" dirty="0" smtClean="0">
                <a:solidFill>
                  <a:srgbClr val="C024CC"/>
                </a:solidFill>
              </a:rPr>
              <a:t>Лечебные маски для лица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026" name="Picture 2" descr="http://nazametkyvsem.ru/wp-content/uploads/2013/08/kosmetika-dla-podrostko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83529"/>
            <a:ext cx="3312368" cy="220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" descr="data:image/jpeg;base64,/9j/4AAQSkZJRgABAQAAAQABAAD/2wCEAAkGBxQSEhQUEhQUFhUXFhcVGBgXFBcWFxcVGBQWFhQYFBgYHCggGBolGxQUITEiJSkrLi4uGB8zODMsNygtLisBCgoKDg0OGxAQGiwkICQsLCwsLCwsLCwsLCwsLCwsLCwsLCwsLCwsLCwsLCwsLCwsLCwsLCwsLCwsLCwsLCwsLP/AABEIAMEBBQMBIgACEQEDEQH/xAAcAAABBQEBAQAAAAAAAAAAAAAEAAIDBQYBBwj/xABBEAABAwIDBQUFBgYABQUAAAABAAIRAyEEEjEFQVFhcQYTIoGRMqGxwfAzQlJictEUI4Ky4fEHFZKzwmNzk8Pi/8QAGQEAAwEBAQAAAAAAAAAAAAAAAQIDBAAF/8QAKBEAAgICAgICAgICAwAAAAAAAAECEQMhEjEEQSIyE1FxgTNhI0KR/9oADAMBAAIRAxEAPwD2cppTimuVCA1xTE5yYiAcqjb1BjmDvS4APBOVxBIE+yQbETPUK1lRYimC0h2h43nqDqlY6PHu0m13sc6niKbjmloqsc0uqAmGufR7uJcPaIiz220nBYx4xBbkFQvMvLXmY8RzAACTOpdInWAt/wBvNiVA4iiwOEglpLgWOkEOpxd9MjNDSfD4hawWD7hwNM95SEnNlY8DxSCA4A8SZzFsQZukZVMrDs9z3EnKIu4NElrQN/OItc3vCEa+SGsAnoIA6la3a9VtOgQwh3eOJMH+W0GIg2GkHWb8iqjYWFJdnMSTcmAJ1ho3m/QeinNqOx4fItNkbLdAzASeUk8LBavZ2xxwP9LQB6wlsnCcWx5mf2+vNajBUxxXnzys3wxoHwuwaZF2g+sqWr2TpHRsHoJPmIPrKusKFZUKaipux3FIxQ7Ez+GPqScsT5ovD9jqVOJDfIf/AJknzW0psSfTGqrbon7Mr/yGxysa03gzcSYnTX4aIrD7Gy8zpMCw5QLK+ShIMVFTCk3/ANb/AN/ghKuzA6REjUft7loHUxyQ7m6/XokehkYXa+wA4S3Xn8CsHtfZz2E24wNJjcAd/wAV7Piacqj2psxtRpBA4/XBNDM49gliTR4hXJB4dPrRRhw1uT6Dz3+8Lfbe7KnKXMgmfPodxvxI11MrBY2maZykRrY/X18N+LIpGPJDiyF+IcfvNaNNfgAoe6I3+hHuUlPCuiSYHG3uRLabPEDLiLiLDUA9dReFckRYOi57g0E3sDM68dLR0W37HeOk+hlcargXtiGw1vjcZI9mCL6CZucqzWxqRqOAEuGtgJbv1izoBI4m2+30H2S2PhgGuik59VozOaXAuyR4XteZMw1xbGovMBFWc6QV/wAPMO4US9wIDg1rAYnIzMGn0I8gFrlxoXUUqFbsSSSSIBJJJLjgUppTimlOiBG5NKkKjKY45CcG/UJBOCVhMxtvYXevF3wQ6+Y2flABAggaD0C8/wBv9lzWaQ4NJY6xEFzgZiSTIvmuQc0G9ivZqrJ5cxussXtjB5KhmxbTquzXHhu4NJF7uLPdF4Upy47K448tHkW2dn5KbGuAhubwggQSbwBYfeGYiSQdNCZ2ewcQQeVt1tAd516cN6sK/d4isyjGVhcWuizn5SXMkA5gTLrcxplhaduxmU4yNAEDTpYcfrms/kPWjRhjsgwdLKAFb4VCNpwjsOvOZvRaUAj6BQOFKNphKuzmFscuvKiASVOQlHWhJxXFxCwnVBUUjio3pWzgKsEDVYrKo1C1GpKKJlPi8OCLj915r2x2YWkx4huI9oa+1x4SvVn05VbtDYH8RaJ9Pibe9XwSakSypNHiOEwkHMWuLRrlEetrDREVcIJLWtMg8r8ZjQi31C9DwnZTISXBxZTqZntOUEsa4tJDiQA0yBeTIPVegdjuxdFjXmtSZUOdwaXNEQHuHs6SYB+a9K3aRhrTZ4rgdmYhhpkUawzjwHuXHNY3mINpO/S06r3/ALG7NrU6TP4j2gSRmgvAItOWwMG/0BohRaI8IhtxbS0W4aqUKkVRNyEF1clczJgWOSTcwSzLgWhyS5mSXHWgVyankJhCciMJXE5wXIROOQuhcTXVmjUgdSg2Gh5Kpu0WGlubiWtJ/KXN16ODVZbQxjaLC90wNYvrvWYxHaHv3dyGjI8PbfWcro94Cz+RKKjxb76L4Iy5cl0Vuz9iMdiKdhmZUk2BAaQR1vAt79Zvtq4aXGBy0nWfnu6qDYDSMQA438J5+zwnz5zKJ22/K+1uBifioJ/8ey7++jPupQiaLLoXHCuY7p1K+uZr5B465Sqqo/F0iXPbnbYzTAIG72ZzfLoofjRoUmbWgxHMasbs3tbSdAeYOk6CeAMkLUYTHMfo4HzCk4UHkHJsJhqrudKxjq60JgKcHIBHFqhe1Sl6Gr4hrdSEasFkVZQFllWbV7RU6dgRPUD4oTD4nFVDmpshtruLcpGukA+co/jO5Fk5pVvsSmJEzO7TzGnRVGEp1if5ndjk2T5zPyV7sc+K3T0VsEakSzStGd7ZUHtlrRmD3SYJzRnYQ0ho8TDlaCTAaDfNZbzZlHJSY0mSGiTpLo8R8zJ81SbboirVyiPDGfxbrEW3jxesK1wG1aVQNyuiQIBsTwjj5LZB3NszS+qQe5Um0doGmVdOWL7U4i9kMkmuhIpPsN/50SpBtUwsZh8WSYlEvxDhzSLIxvxI0lTbJUmH2oSsVWxZnWEbszHQfEU0nIEYI2wxLklUDFzokn4sVpGoQeO2gykJefLeodtbTFJpjVYfFYh1RxLkM/krHpdhw+O57ZeYvtaZPd0x5n9lW1e1dc6Bg6BAFiifSWB+Xkfs2x8aC9BVTbtd+rj5WVTiqrz7TiepKKa2EzEMlSeecu2VWKK6Rsuy2IGJwZpvuQDTM9PCfeFk+4NN3B1N3vaUV2MxXd4jITaoI/qF2qw7S0clbMLCoM39Qs75LRlf5MUZ+0Qx/DI4/sPlrcZTe02c4NHDKWkAW5/JO7Qs8X1yVTg6+YD8VLLUHNjHAmOYACv9uwcpG8n/ADPnZNF3jYGuM0jM54MHVWGEdKbisEKjb+o1HRVmExmR5YSMw9/ONJuJG7kpxdotSLTaGwqNcfzKbSTviHf9Qus7iOyTqJmhWeB+F144ZXNgjzBWuoYkeagx2PYwEuIA4kge8oNs5RRSYDEVqQb3hnjcHdvGo689FosLiw4WVLg3NrEFkhpmHZDlMbpi3miRSNKpCk2x6L4OQmNxWQE70dRpy1U20mEuDQgKinx+1MU+RRaBbUnf56D1VfS7N4jEXr1yBvDBPvJj3K6xRFE+M6awHQOpAhH7NxrXiWkEcQQU8WwuKI9k9ncPQgspNzfjd4n+p08lY4h0LprAKvxFfM4MBGYiQN8cSNYTvYEqO03kmyttisiohqGDDBvJ5qw2Kzxnp/lNi+6RLL9Wyv21ixh/43EOIhrIAIJBf3bA0WvqRMcRwWP2cC2mGycguwE+JrHQ5rTzaS4TviVbdr6xrVTRmabH53jc54vTb0b7R5xwTdn4fvH0qY3kN6NBJPuQyzt8I/sOOFLkzW7FqOp4XvKriSQXnMd0eEeiyh7RGpPeUWOBPMEAq37dbQy02UGWL9Y3Mb+5gLKYekqeRlcGor0Jhxqacn7LJv8ABm/d1GH8rpHonOp0DpVI/U1COaFH3aivKa9Io/HX7GYnZBd9nWpE8CS1VmIw+Iou/mUyGfjBzN8yNPOFdBgRWExzqZ/E02LTcEb1ZeUpaehH47W0wPB4gltiuq+o7Cp1hnwzhTB9pjhIa78sEQNUlrXRnde0Vu18WatQndJj1Q7WJlMXRTWLxsknKVs9KMUlRCWKJ7Uf3SgqshAIJTp5nAcTHu/wp62Bhtp0m5ULapY4ObqDKt6lYOAjQienADyTJWho90zKd9leHNs5hDo6GbfBbLtSRUwzazdG5an9DwA5ZTamAzSQS124jWVd9mdoGrhm0zIfTeWGLBwMObB6SI/wtOGaUJRftEPIx/JSX7KQ150MEXkGCDuIWobiw5oE3DWnycwO03ST0UW0cNSLYME8LzPKLhZ3GV30HtOR+RrGjNEttIuQIFgBdSg+KaHlC2mbGhcKp252d/iMoECCLwZAkZnCCPEGhwBmxfOovLszHg2lXtByfHIWcWjA1dkY5jS6k+s+armhpyudkNQtY/NUE5dCZJIF1NS7JVari7EVC6CQL6tgwYsGmY0HHdlXoIKQYquRJJlRhsH3bYbIGp5k6lRYmlJlWuJcq/EGyhIrEssC7wKvrU5eUXs8y1RP9srvSOS2R4nCd40tMEawRInmPILLYrshVa41KDyHEiRJBMvGdxI4NJAHRbekFO1qrFk2ee1Nk7QNRrTWqCmSwOeO6EAlzXaMmZaOA8YN4MXuwezZpHO8nMYJuXHO0kOdmJJc14DHQbgjdu1Gia96MpKhabIarbJ+yqzWkyddPIfsUNi60BU1XaAa08SHAX++WODfQmeUJITqVjSg3GijOIJGY6uJcepJM+9X3YunmfUqfhApt/U67vdCzrMO6oYZEC0mYmNBAvu9Vo9mvdhsMWhuZ8vdNgCXaGDew3b43JfGpT5SHzRk4cYoo9t43vsVUd91p7tv6W2+MprHInZuww4TmcedrzvjKh6tEscWkzEEHiCAR0N9FLI3J8isY8FxJAntCjYUTQZm0hToYQC45inNIgwRC4WogB2Pc32XETr9eq6pDTSR/JL9g4oZSajaNNC00dRQSA2dcxC1mWRNZyCrVE1oFMrq5iymwOI0aUNiDdQniN10E6Y5ZY8SLbvlvVNs3aBZWqtG4MqDqCWvnyez0Vga+ZqrcBRFOq550c0tPPMWR/aqphltGs2TU7wOfEHMTlJm0NBIG6825zvCMxNJsSII+Kz9Kq6kfA6BrBgjc069Qp241xsLlxMNDpG82J0EAnkudC42UWMP8JiQ0fZ1BnZyEw5vQEgjk4cFudn4gOaCqPbXZz+JY3NULXsJcxwaIBIggt3tIjeDYGUHsnG1KFQUauo0I0cLgOb6HoV3WyklyRuWuTi5C0qsgJznI8jPxG1jKAruuiqz4CrC+XFKyiRb7ONkysPEnYHRMxqP/UHsLpORAcq3CVUZmTJ0TaJXPUFRy6XIPHYkNBJSSkNGJVbfx+Rpuspgce6tUtuFhzJDWz6n3oTtXtUvOVsm8AC8kmwAGpuFYdmuz1dgL3hrXOIIaXSQBPtRaZcbAnRKk6svxXRpNnsbTHIepJ+ZJPqrDadZrKLibEtIA5kEAc7nloVTFzmnJUEWBBFwYPHWR0UG0nmoACTrckbm/u7L6FNB6FybaD9kY8U6Pjufhu3qnxOMzvfUdbMc3QaAeQAQm0KuVwZewEzxN4jdut/iAqteXNYLkmT0F0rdqjlG3fssxWL9LD3nqtBs6m1ovPQb1W7MwfHqp8bi8sNbrvRWtjyaS4oPxDgX2NgAPPfHmSlkQWEcrAIXeyNUQFqSe4JJaDYGwI2kUGAiGFcKOqoKsEU96FrFKwpgLxdNc2ymDU1yUchogT5qbF0wWKCwdyPuUtV2Yho+iqp6FHYV3jEmYpuE7iczI13wD6IshrHNqDVpk+8H+5BVy5sNEzE8R4TmgjfopqmKApy7gdeQNp8iOfWyrZOtmkfiAHBojKWkj13eqyHbMFvc1R92oWHo8WP/AFMA/qVhst0WMyALcuA4Cdyj7VU+9w1UAGcoc0DXMxzag8zlhG7KwdMtti4zMxvQKze5ZLsziIY0GD0MiN0EWK0jqohS6DJbHVxIVU2rDoIOt7aeasWVgUyrTBRAtFthnANEIPa2Ia0Tx6qCmyoLSI6qR1Akgv1T3qhKSdnMA20nejA6FCXwmtqoBJqtaAsb2r2vAytNyr/HVbLzzHB1fFCm3UmByGrnHkBf0G9Te3RWCS2G9mtmF9TvneyycvN/sl39Mnz6L0HDQCG8vQfXzVVhaApAMaLAADpz5rmJxhYH5SNATy0aAT1gJ4y2Cb1oKx5a59rhoMnmbwOgAvzVbUcX1IBgNa1gO4CJMeZ13J9F4FMWm2/edYPnEqIAuDiZuLzvB1mEzZGmZao81KrgyTLnQfygwCfIT5qx2fsyHSdRfqrqlgQIhoAGmUcrIgUo4JKLcqWjjbC0CBOqqnuzOlSY2rfKNd/JOw9KFOT9AX7D8IyEchsOFOVyYrE5JMcUlxwKpWpjWrsIWCjlRQPUjyoXJWMiOEx6kTajUDgXui5wA1JAHqns+0vxPxhcqN4oipgHtzGPs4Lo3AkgHpZVim1pCtpPYzG6g/m/dLalCaPWAZiADAN+llG9+Y5T+Jp9Q4fJHYqlNMNjfmkjhcW6wZ5SFSOxZE+zqjSIOvzH+1xmHdVLssAAkXE3jX64IPAOIEi43fpj5I/ZO0mtztdrdzDe83ImOM9d29OkmBOjMswb8E4NPiZmOUjcDJDCN0CwMmQFfwXiWuItu/benbdwprUXQPEW5h+seJvvEeaG7O1M1MEGxAj0spy7s0qmrI6mLrMscrtZMloI+6WwOHFRv7Vd39syowT7YHeN8y0Zm+YhHYulGvH3H/Kdh8NrFnDcQeciQmi0/RXjBx72R0u11BwnvqWm/wAJA5yF2j2qpVDFOoKh3d2xz2i29wGUeZ6Kc7Opk3bSJ3wwH3xKkr4RjRYgcg0AD64KvHRLgr7ITtQvcA1hJO8wB+/uRGHY8SXEeQgeUlMw9IjLaCZJvoDFuqftGvlHkoSdI6SV0gHa2NDWwPaPqqrsxRYJq2zOkA/lDiJ8yJ8kzZ1E4mo5x9hpg/mP4Ry0nqBxW22fhgGw0C26PKLIRTejpVFAVDKTJQWPcHgAWBfNuAkSeQt9BSV3fzHhsZdORMCet5SYw3LgYmJ1i2ci2kN8lSMNUZ5S3Yn0QAPQcIhRuECD/q8pMdfxcJ89AOWvuTKz7oHEjHFrhFwdx+XBS4uqGtJPlzQX8SBc6blCXmoZd5DgklMMU2Mw1GTJ6qwaxMpMhSlQsqTUlOSoGBPRQrOhJclJPYCALpSC6UpxC9ROCILVC8JRyIFPhDPfdFMKBxC9i0HZKj3nfh1w5oaZ5zKpHBaXsW21U82/BavD3lSM/k6xtmPa3JULSJIJYeNiWz81c06mYS4+K067hvkniqjH1Jq1D/6j/TOUYynJsenHLezuhn1hC6bSD2k2Q4YBrtLHhzJ3DX/a5haR715sCXWBsAAIDfKD5yiqbAXctbD8InyuNTZQd7/Mc6PvX3jdFvT6KpGnEX2Wz2Et4cIPDgq7ZLAx1Rotldpyc0PEcB4iPJH06ro4jjwnSyq6lSo2pnaJaR4m2G+AQ7c7QX19IDjbHjJpUXL6Ych34I7iI4LuFxYcLH1sehB0KLa9LTKKVdAYpuBHhd1Dgl3RMW+uasWFJwXbGcmwdrIVNttxymIJNgNJJs0evungrHaW0GUmy6/Bou5x4NHz3fGpweHfWd3lTXVrRozi1vEwTJ1MdAu42JyotdnYMUmhrRYC3X7xM6kkklcxRLWOguEiYMRMQOuglTNcRA3a/wC0PtBxq+EeEEhpcJMCZI05R5pkqQkpNsipVQGADxO4u3RxO/5qbDN8DiQSXZgPFAacoBcTwMsb0J3KAMaL8t24Wi2vFFsw0U3TbMHmM2uVgyyOZL+sDgqY03f8E5UVzqhB8O7fzuJQgcXGBJ95PLqpahsVYbBe1mIoAgeIkdHZTl+ChBcpJFJ6Vlbj8G6nULHxIA00giVPRpq37ZUIrsd+JkebSf3CraSnnjwm4j4pcoJkkWSATKj1LRCjZQe0KRcDV1MhRpSSKSYAyEoTwF0hcAiIUFQIohD1WpWholVjbQUVh3WQe0/ZKlwNSWg8kBgx5Wv7JYeKBcR7biR0Fgsps7CmtVawb9TwbvWt7QbWbhKTWsALyMrG9BqeQW/w4qN5H0jH5UrrGuzE4nDgYh9J7ohxl2oE3n3onKAXQ6YDi0i7XZTDr6wQJHRVDQ51QTLnPJniXOuSrPDVWss4SAD5GIkepUOacn/so4tIla8OBIvqCN4MyelgI/UNygNKTG8n1tb5KerShrcrgxwDnGZ8UgENsLEaX3tIUVB4cNOUHcfkq8eLoW7DDiSxjQR99rTJI1cAIjfe02KdXw4IAF5IkcBv/ZNe0d3IbmiC7UmQWuaQOjDbUkAb0RiI1aTlk87AlvtDjlcfNWeO42Jy3RQ4hpNeGuytuJAGsElznRcAU9NBmCdhdrVAQxwpuccsXcCZbmkQCCBxMD4I11AZpB1a4SLQMzC4k8gAbagEawDSVsOXHOTMPYc2WHZXtJafLJMcxzU2qWx07ei9wm1w9ocKdQy0vytgugNzGG8Y3eSG2pth5FN1IBtJzsheQXOzAtzNDYgOEu9o3g84jfmZTfTBl+RwJDfFkYLRl/LkIA3wmYV7mNzaggPc3wiIGaXNJsQA0hwi4A3ro8a2Btg+Dwrnu7x5kwBJJJcQSCR+WAXDhJEWvo8KMosq6jRyh+d2ZoAe0gMDXEl1mjUnUgAAesCxdECTFgRaAQRz3ceEJvx+wOfoIdUOpgS0k2jeRfn57whaVNveNixJgTfcT5/dKc5xg5bzr4dATdwnyUtU5XgtixBabGAREjlB5JnCtsXkB1ILjoJEiTF4bv4qZ1WGhzmBwbmAGh0eXN1ucrtfzbyF2rS8TiARGZlxA9gjwwL+yOnJLEiC9pNiJmJc0ktDg73W6dE0U42zpO6KzG0g14DTIMO9Z0+Pmoa1TI4PGrHNeP6XA/CVZYym3K05gYADbQTrm+I9EDh2B1RjTABe2ekhZZRrIWT+Jre2VDPRZVH3CD/S4R+yytJy9JqUGuaWESCII5QvOdo4I4eo6mdNWni3d57lXzsTT5/+k/EyacAPvZqxwCtqKoMG/NUeecK9w6832bfQQGrpanNCeWqiQjICElIWpJjhlNPLU2kpUUKwdygqmyJqIGuYSsKKzaIkFC7LqywDfMIjGPR3/D3ANdUqVHwQwjKOcXJVMWJ5JcUDLkUI2a3YeDbhKDqtWziMzuTRo0LHY3FOxFQ1X6mzR+Fu4K17WbY75/dMPgafFzduHQKqGgVfKyJJY49Ij48G/nLtgtT4K12T43SQCGNzG1h4rF3G2cdSEA6nMq2wuKp0aeVgh72BpqXOslxdNjBJtz5KXjRTlb6RXNpaBKlRzqgk6hoceZaC4+pKfRpmYA11XNnUHESXZvvFxEe0S5thuDCwAjWBvVm/DsEkE6CNYzEfeOkclphBykyDaikDUazqeZzdw4SJBsT0klEYZpIYxwH3mhwGjXS5uaT910NmdQeIQrtCBO8eRkH3FIMljCMwbULpbcANe1pk3sMznExc5RzWjFrRKSb2RYl3iMgDLZw1EE5ZEi7T4XenkDWoObEkOBLXkgyBlBySTcTmeY1seSs8Q3xxlEkOe6ZBFiSOVt24O0E2Ce2B4muygCToXAOmD1Ld/BRyqnSKQOuqOBBpBs/zWjNHiDG33ixbIP6VGGNEZJDiAXaOYXZp8NQzAtOV2mtwiqtXK4U5OZhrEukAZS3M1onfLm+o4qKhgmSRJdLXFwNs3hLjHSWgc+Km00N2SNIEgCHZTIa2S3NMDMY08ImTpwsi2VoyRBj2XayCCCY3g5Z52Q9RuYG87t53k3H1YKegCSdxGm85jIafe7pKeDd0K1qybEOdBIgmGtg23lznEjeIHLck7Ed4ZY25IgC8nd8AnOxDaRDjrkMggEEuDAxoLZizD4hx1vbmDGd2VrSC0yXABrJaAYF5sHxPEBXyb1ZOH7DKkRUeWuzhgOUgjOMrmhpItILoPQIZlEQyTDi0nMDMlzTJM2i8X4N3oh9Z5ZBJbqX3kQAQY57yPNDVHNjL4i0wH5jJAytbcbhBPUyulNIMU2VuOeS/kAABwtfzQvdq12vhpDXiCbh4G6d/OCHeTgq+kxeZnTjNmvFTibTs5tPvqYDvbZY8+B8wo+1mzu+oFzR/MYC5vO12+ay+Axxw9UP+6bOH5ePktZtraAZQfUBluUm3ML1fHms2Kpf2YMsHjyWjzbYwsOJuVosOFnNlPsPr1Whwzl4zWz1vQYFIAm009PFE2RkLqc5JNQtkVJSFRtXXlcjmRVlWYl6Or1FSY+vYpRkV+PxMKHYe0arXP7s+Fwg9eSrcU91R2Ub/AIK8wGGDAAFVS4K12JKPLTC8NTjX6O9G4emHF0mA1ub3gCB5qDMnN4jVZr+WylaCm7NecrgR3ZcWzvsJcQOWnVWT64s0WEacB7IF/wApM8yo6Fdwb3ZNhcGIMG7vUlD5fHAMjjy1K3fDHH4dvsy/KUvkG4eXF7okmSYtMXsPLRKqwCY3jjpdFHB5W0szfbeRG/IGEz6wq3FNkVMs+C3nr8iqxhKK2Tck+hmIFj1iOIRVJngYCAfDkgiAczBM7iMsC3AnegzVz053kATp4gyPkEZhn5g0wTmaSOrWw0x0fB5AKkHvQH1sZlBc50wO8BdImQ1w1J13T0CZnmk5kNzQ9haHSc8FpBdEkwSejSNIgiq2xzakjNJ4uDRJPHOOuQ8E92DfUJIAgnu3u1AHdjM+bAaAX1L3DRO1+gWvYI5gcMxc0VHttF5ytGWeHhZEDkoNmvHeQ05iLAbizPlJvxkEDqp3UG58xGWMz8p4MY4CSNSO7BUGCs5sABzA3MRfNDg2OZOf1CzZPsmUj1X+iWW5YjKeF4AD3gAk6kCJPGVNgS2c2oN3SdDck+YckKRDXENB1JtcRd2Y++3FMwbnPDjAl3i0OjrCDwkR5KmL/JsWf1G1qTCTUDi+TmALYytzTTsRr4SZJ1tCL2VUOdzWhzgcw5RlzCbX0iCQLrmIyFpL75RLabZtIsal9LazxQtPH1CfD4YEAATAnSTv5p51GfJiq3GkWTKQdnYHGageXNJl7XexJHTno3ehyW9ydDB7suEnwSw3nTwvMDiU+S5jXTBe8zld4muyZRzjTnICI2dRLs0BhF2PDSGzTc3M2x0c0kx1PBU4xkLyaBqdNoaS8kuBc0Omzt3inWwb1twVSymreoWClUdTs7M4ZSSQWtM+HmW5b8yq4CQvO8tVSRswO7A641Qu09o1BhH0QCQdOQ3hH1W7tEP3MgqOLJKD0UnBS7M9szEQQtRg6krG7QoGhVt7J0/ZaHZGIkLpr2UW0aWi5TSg8O5FBcibOlJNckmAMak9JJKgsAxW9Z3amhSSXLsKKnZP2p6LQM1SSRmBE7NU86FJJR9j+i/x/tnoP/BVuE9rzKSS2ZO/7Mq6/o1Vb7Wn+t/waqpnsVOrv/NJJepLoxwKLD+yP1fJXbvYp/8Atn+2kkksuE0SO1/s3f0/21FPsT7Gt+l/xrJJKsP8hOf0IsL9sOtX4VVSbM+v/kakks2b1/JeHv8AhF2PYxHX/wClin2L9kOg+DEkloxfZfwZ8nX9ldW9ir+uj/aFzDe0xdSU8n2KQ6Hfdd0PxUlHV/6av/cqJJI4+xJ9Mr2ew39bv+0FJS1XElgzejbi9kWLUbNF1JQXZQz/AGp9gdfmubCXUlR9BianDIxJJCIsjpXUkk4D/9k="/>
          <p:cNvSpPr>
            <a:spLocks noChangeAspect="1" noChangeArrowheads="1"/>
          </p:cNvSpPr>
          <p:nvPr/>
        </p:nvSpPr>
        <p:spPr bwMode="auto">
          <a:xfrm>
            <a:off x="22040" y="-2560639"/>
            <a:ext cx="7191375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azbucabezopasnosti.ru/uploads/posts/2013-07/1375110516_tochki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83" y="3861048"/>
            <a:ext cx="3816424" cy="283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cvti.kiev.ua/wp-content/uploads/2013/09/preimushestva-izrailskoj-kosmetiki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91" y="880389"/>
            <a:ext cx="2486050" cy="298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98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4664"/>
            <a:ext cx="8928992" cy="2160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/>
              <a:t>Одежда была как средство защиты от</a:t>
            </a:r>
            <a:r>
              <a:rPr lang="ru-RU" sz="3600" b="1" dirty="0"/>
              <a:t> </a:t>
            </a:r>
            <a:r>
              <a:rPr lang="ru-RU" sz="3600" b="1" dirty="0" smtClean="0"/>
              <a:t>жары </a:t>
            </a:r>
            <a:r>
              <a:rPr lang="ru-RU" sz="3600" b="1" dirty="0"/>
              <a:t>или холода, </a:t>
            </a:r>
            <a:r>
              <a:rPr lang="ru-RU" sz="3600" b="1" dirty="0" smtClean="0"/>
              <a:t>укусов </a:t>
            </a:r>
            <a:r>
              <a:rPr lang="ru-RU" sz="3600" b="1" dirty="0"/>
              <a:t>насекомых, </a:t>
            </a:r>
            <a:r>
              <a:rPr lang="ru-RU" sz="3600" b="1" dirty="0" smtClean="0"/>
              <a:t>змей </a:t>
            </a:r>
            <a:r>
              <a:rPr lang="ru-RU" sz="3600" b="1" dirty="0"/>
              <a:t>и прочих </a:t>
            </a:r>
            <a:r>
              <a:rPr lang="ru-RU" sz="3600" b="1" dirty="0" smtClean="0"/>
              <a:t>животных, атмосферных осадков и ветра.</a:t>
            </a:r>
            <a:endParaRPr lang="ru-RU" sz="3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92896"/>
            <a:ext cx="5328592" cy="400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3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8784976" cy="38884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Одним </a:t>
            </a:r>
            <a:r>
              <a:rPr lang="ru-RU" dirty="0"/>
              <a:t>из основных </a:t>
            </a:r>
            <a:r>
              <a:rPr lang="ru-RU" dirty="0" smtClean="0"/>
              <a:t>правил </a:t>
            </a:r>
            <a:r>
              <a:rPr lang="ru-RU" dirty="0"/>
              <a:t>по уходу за ногтями является </a:t>
            </a:r>
            <a:r>
              <a:rPr lang="ru-RU" b="1" dirty="0"/>
              <a:t>бережное отношение к ним</a:t>
            </a:r>
            <a:r>
              <a:rPr lang="ru-RU" dirty="0"/>
              <a:t>. Ежедневно нашим рукам приходится сталкиваться с массой неблагоприятных факторов, таких как ветер на улице, слишком сухой воздух в </a:t>
            </a:r>
            <a:r>
              <a:rPr lang="ru-RU" dirty="0" smtClean="0"/>
              <a:t>помещениях,</a:t>
            </a:r>
            <a:r>
              <a:rPr lang="en-US" dirty="0" smtClean="0"/>
              <a:t> </a:t>
            </a:r>
            <a:r>
              <a:rPr lang="ru-RU" dirty="0" smtClean="0"/>
              <a:t>жесткая </a:t>
            </a:r>
            <a:r>
              <a:rPr lang="ru-RU" dirty="0"/>
              <a:t>водопроводная вода. Поэтому необходимо постоянно защищать наши руки от вредного внешнего воздействия. </a:t>
            </a:r>
            <a:r>
              <a:rPr lang="ru-RU" dirty="0" smtClean="0"/>
              <a:t>В </a:t>
            </a:r>
            <a:r>
              <a:rPr lang="ru-RU" dirty="0"/>
              <a:t>холодное время года обязательно носите теплые перчатки или варежки, чтобы избежать обветривания рук. </a:t>
            </a:r>
            <a:r>
              <a:rPr lang="ru-RU" dirty="0" smtClean="0"/>
              <a:t>Летом</a:t>
            </a:r>
            <a:r>
              <a:rPr lang="ru-RU" dirty="0"/>
              <a:t>, перед выходом на улицу наносите на кожу рук увлажняющий крем. </a:t>
            </a:r>
            <a:endParaRPr lang="ru-RU" dirty="0" smtClean="0"/>
          </a:p>
          <a:p>
            <a:pPr marL="0" indent="0" algn="ctr">
              <a:buNone/>
            </a:pPr>
            <a:r>
              <a:rPr lang="ru-RU" b="1" dirty="0" smtClean="0"/>
              <a:t>Правильное </a:t>
            </a:r>
            <a:r>
              <a:rPr lang="ru-RU" b="1" dirty="0"/>
              <a:t>питание также важно при уходе за ногтями и руками</a:t>
            </a:r>
            <a:r>
              <a:rPr lang="ru-RU" b="1" dirty="0" smtClean="0"/>
              <a:t>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21912"/>
            <a:ext cx="5044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Уход за ногтями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908720"/>
            <a:ext cx="84969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Красота </a:t>
            </a:r>
            <a:r>
              <a:rPr lang="ru-RU" sz="2800" b="1" dirty="0"/>
              <a:t>рук начинается с красивых ногтей. </a:t>
            </a:r>
          </a:p>
          <a:p>
            <a:endParaRPr lang="ru-RU" dirty="0"/>
          </a:p>
        </p:txBody>
      </p:sp>
      <p:pic>
        <p:nvPicPr>
          <p:cNvPr id="2052" name="Picture 4" descr="http://www.diets.ru/data/cache/2011mar/28/13/143471_99418nothumb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388300"/>
            <a:ext cx="3168352" cy="212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thenailshop.ru/upload/iblock/c9c/c9ccf9f38e8c6d976e943431df9e53a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94295"/>
            <a:ext cx="2181269" cy="238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orlovkadosk.net.ua/uploads/images/tb/11126_f_18_829_nogti-nog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7" t="6523" b="13736"/>
          <a:stretch/>
        </p:blipFill>
        <p:spPr bwMode="auto">
          <a:xfrm>
            <a:off x="323528" y="4224219"/>
            <a:ext cx="2593283" cy="252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49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же включает в себя правильный уход за волосами?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628800"/>
            <a:ext cx="4752527" cy="5112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Один из самых простых методов по уходу за волосами – </a:t>
            </a:r>
            <a:r>
              <a:rPr lang="ru-RU" b="1" dirty="0">
                <a:solidFill>
                  <a:srgbClr val="7030A0"/>
                </a:solidFill>
              </a:rPr>
              <a:t>мытье волос</a:t>
            </a:r>
            <a:r>
              <a:rPr lang="ru-RU" b="1" dirty="0"/>
              <a:t>. </a:t>
            </a:r>
            <a:r>
              <a:rPr lang="ru-RU" b="1" dirty="0" smtClean="0"/>
              <a:t>Важно </a:t>
            </a:r>
            <a:r>
              <a:rPr lang="ru-RU" b="1" dirty="0"/>
              <a:t>правильно подобрать шампунь, который подходит именно вашему типу волос.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Нельзя </a:t>
            </a:r>
            <a:r>
              <a:rPr lang="ru-RU" b="1" dirty="0"/>
              <a:t>мыть волосы </a:t>
            </a:r>
            <a:r>
              <a:rPr lang="ru-RU" b="1" dirty="0">
                <a:solidFill>
                  <a:srgbClr val="C024CC"/>
                </a:solidFill>
              </a:rPr>
              <a:t>слишком</a:t>
            </a:r>
            <a:r>
              <a:rPr lang="ru-RU" b="1" dirty="0"/>
              <a:t> </a:t>
            </a:r>
            <a:r>
              <a:rPr lang="ru-RU" b="1" dirty="0">
                <a:solidFill>
                  <a:srgbClr val="C024CC"/>
                </a:solidFill>
              </a:rPr>
              <a:t>горячей водой</a:t>
            </a:r>
            <a:r>
              <a:rPr lang="ru-RU" b="1" dirty="0"/>
              <a:t>, это очень портит волосы и даже может служить причиной их </a:t>
            </a:r>
            <a:r>
              <a:rPr lang="ru-RU" b="1" dirty="0" smtClean="0"/>
              <a:t>выпадения.</a:t>
            </a:r>
          </a:p>
          <a:p>
            <a:pPr marL="0" indent="0" algn="ctr">
              <a:buNone/>
            </a:pPr>
            <a:r>
              <a:rPr lang="ru-RU" b="1" dirty="0" smtClean="0"/>
              <a:t>Самой </a:t>
            </a:r>
            <a:r>
              <a:rPr lang="ru-RU" b="1" dirty="0"/>
              <a:t>лучшей сушкой является </a:t>
            </a:r>
            <a:r>
              <a:rPr lang="ru-RU" b="1" dirty="0">
                <a:solidFill>
                  <a:srgbClr val="C024CC"/>
                </a:solidFill>
              </a:rPr>
              <a:t>естественное высыхание </a:t>
            </a:r>
            <a:r>
              <a:rPr lang="ru-RU" b="1" dirty="0" smtClean="0">
                <a:solidFill>
                  <a:srgbClr val="C024CC"/>
                </a:solidFill>
              </a:rPr>
              <a:t>волос</a:t>
            </a:r>
            <a:r>
              <a:rPr lang="ru-RU" b="1" dirty="0" smtClean="0"/>
              <a:t>. Пользоваться </a:t>
            </a:r>
            <a:r>
              <a:rPr lang="ru-RU" b="1" dirty="0"/>
              <a:t>феном часто не </a:t>
            </a:r>
            <a:r>
              <a:rPr lang="ru-RU" b="1" dirty="0" smtClean="0"/>
              <a:t>рекомендуется.</a:t>
            </a:r>
          </a:p>
          <a:p>
            <a:pPr marL="0" indent="0" algn="ctr">
              <a:buNone/>
            </a:pPr>
            <a:r>
              <a:rPr lang="ru-RU" b="1" dirty="0"/>
              <a:t>При уходе за волосами важно </a:t>
            </a:r>
            <a:r>
              <a:rPr lang="ru-RU" b="1" dirty="0">
                <a:solidFill>
                  <a:srgbClr val="C024CC"/>
                </a:solidFill>
              </a:rPr>
              <a:t>правильно выбрать расческу</a:t>
            </a:r>
            <a:r>
              <a:rPr lang="ru-RU" b="1" dirty="0" smtClean="0"/>
              <a:t>.</a:t>
            </a:r>
          </a:p>
          <a:p>
            <a:pPr marL="0" indent="0" algn="ctr">
              <a:buNone/>
            </a:pPr>
            <a:endParaRPr lang="ru-RU" b="1" dirty="0"/>
          </a:p>
        </p:txBody>
      </p:sp>
      <p:pic>
        <p:nvPicPr>
          <p:cNvPr id="3074" name="Picture 2" descr="a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7653">
            <a:off x="126927" y="4126481"/>
            <a:ext cx="4124325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rapuncel.ru/wp-content/uploads/2010/03/opolaskivatel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46804">
            <a:off x="404751" y="1558595"/>
            <a:ext cx="2292014" cy="229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81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Выбираем одежду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41982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400" dirty="0" smtClean="0"/>
              <a:t>Одежда должна </a:t>
            </a:r>
            <a:r>
              <a:rPr lang="ru-RU" sz="2400" dirty="0"/>
              <a:t>быть практичной и удобной, а </a:t>
            </a:r>
            <a:r>
              <a:rPr lang="ru-RU" sz="2400" dirty="0" smtClean="0"/>
              <a:t>также </a:t>
            </a:r>
            <a:r>
              <a:rPr lang="ru-RU" sz="2400" dirty="0"/>
              <a:t>качественной</a:t>
            </a:r>
            <a:r>
              <a:rPr lang="ru-RU" sz="2400" dirty="0" smtClean="0"/>
              <a:t>.</a:t>
            </a:r>
          </a:p>
          <a:p>
            <a:pPr>
              <a:buFontTx/>
              <a:buChar char="-"/>
            </a:pPr>
            <a:r>
              <a:rPr lang="ru-RU" sz="2400" dirty="0" smtClean="0"/>
              <a:t>Одежда должна соответствовать типу фигуры.</a:t>
            </a:r>
            <a:endParaRPr lang="ru-RU" sz="2400" dirty="0"/>
          </a:p>
          <a:p>
            <a:pPr marL="0" indent="0" algn="ctr">
              <a:buNone/>
            </a:pPr>
            <a:endParaRPr lang="ru-RU" dirty="0" smtClean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091671" y="2996952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779912" y="2626894"/>
            <a:ext cx="0" cy="2000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868144" y="2636912"/>
            <a:ext cx="0" cy="1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6696236" y="2342485"/>
            <a:ext cx="331233" cy="1108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1520" y="328498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Гламурная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25849" y="274795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Рок-одежда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27469" y="213285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Классическая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4068" y="2747954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Спортивная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talkyland.com/media/cache/posts/2012/6/17/64580c9462844f579d2d055e66ae09b5_bi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9"/>
          <a:stretch/>
        </p:blipFill>
        <p:spPr bwMode="auto">
          <a:xfrm>
            <a:off x="251520" y="3811189"/>
            <a:ext cx="2331740" cy="186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tn-textile.ru/foto/13052/1200/0/0/800/1_130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4" t="1763" r="19848" b="2220"/>
          <a:stretch/>
        </p:blipFill>
        <p:spPr bwMode="auto">
          <a:xfrm>
            <a:off x="7164288" y="2546660"/>
            <a:ext cx="1529951" cy="426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ngelshop.by/galeri/cd9e7002b58e20130212-IMG_895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2" t="2892" r="27105" b="3168"/>
          <a:stretch/>
        </p:blipFill>
        <p:spPr bwMode="auto">
          <a:xfrm>
            <a:off x="5354896" y="3104964"/>
            <a:ext cx="1236137" cy="370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s312130.vk.me/v312130845/1c3/3a7GN896omY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2811847" y="3212976"/>
            <a:ext cx="2012180" cy="337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71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634082"/>
          </a:xfrm>
        </p:spPr>
        <p:txBody>
          <a:bodyPr>
            <a:normAutofit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Выбираем одежду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124744"/>
            <a:ext cx="4392488" cy="5472608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2200" dirty="0" smtClean="0"/>
              <a:t>Одежда должна подходить </a:t>
            </a:r>
            <a:r>
              <a:rPr lang="ru-RU" sz="2200" dirty="0"/>
              <a:t>по </a:t>
            </a:r>
            <a:r>
              <a:rPr lang="ru-RU" sz="2200" dirty="0" smtClean="0"/>
              <a:t>размеру, быть аккуратной и чистой.</a:t>
            </a:r>
          </a:p>
          <a:p>
            <a:pPr>
              <a:buFontTx/>
              <a:buChar char="-"/>
            </a:pPr>
            <a:r>
              <a:rPr lang="ru-RU" sz="2200" dirty="0" smtClean="0"/>
              <a:t>Всегда необходимо одеваться по погоде.</a:t>
            </a:r>
            <a:endParaRPr lang="ru-RU" sz="2200" dirty="0"/>
          </a:p>
          <a:p>
            <a:pPr>
              <a:buFontTx/>
              <a:buChar char="-"/>
            </a:pPr>
            <a:r>
              <a:rPr lang="ru-RU" sz="2200" dirty="0" smtClean="0"/>
              <a:t>Одежда </a:t>
            </a:r>
            <a:r>
              <a:rPr lang="ru-RU" sz="2200" dirty="0"/>
              <a:t>всегда должна соответствовать ситуации.</a:t>
            </a:r>
            <a:endParaRPr lang="ru-RU" sz="2200" dirty="0" smtClean="0"/>
          </a:p>
          <a:p>
            <a:pPr>
              <a:buFontTx/>
              <a:buChar char="-"/>
            </a:pPr>
            <a:r>
              <a:rPr lang="ru-RU" sz="2200" dirty="0"/>
              <a:t>Не стоит копировать своих друзей и покупать туже одежду, что и у них. Вы должны быть </a:t>
            </a:r>
            <a:r>
              <a:rPr lang="ru-RU" sz="2200" dirty="0" smtClean="0"/>
              <a:t>индивидуальностью.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2050" name="Picture 2" descr="http://sezonnaja-moda.ru/wp-content/uploads/2013/12/chto-sejchas-modno-dlya-podrostkov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49"/>
          <a:stretch/>
        </p:blipFill>
        <p:spPr bwMode="auto">
          <a:xfrm>
            <a:off x="465086" y="1052736"/>
            <a:ext cx="3645586" cy="543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44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Выбираем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обувь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706" y="1556793"/>
            <a:ext cx="9160822" cy="180020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dirty="0" smtClean="0"/>
              <a:t>Обувь </a:t>
            </a:r>
            <a:r>
              <a:rPr lang="ru-RU" dirty="0"/>
              <a:t>должна быть </a:t>
            </a:r>
            <a:r>
              <a:rPr lang="ru-RU" dirty="0" smtClean="0"/>
              <a:t>удобной, практичной. </a:t>
            </a:r>
          </a:p>
          <a:p>
            <a:pPr>
              <a:buFontTx/>
              <a:buChar char="-"/>
            </a:pPr>
            <a:r>
              <a:rPr lang="ru-RU" dirty="0" smtClean="0"/>
              <a:t>Хорошо </a:t>
            </a:r>
            <a:r>
              <a:rPr lang="ru-RU" dirty="0"/>
              <a:t>сидящая на ноге, с </a:t>
            </a:r>
            <a:r>
              <a:rPr lang="ru-RU" dirty="0" smtClean="0"/>
              <a:t>невысоким каблуком.</a:t>
            </a:r>
          </a:p>
          <a:p>
            <a:pPr>
              <a:buFontTx/>
              <a:buChar char="-"/>
            </a:pPr>
            <a:r>
              <a:rPr lang="ru-RU" dirty="0" smtClean="0"/>
              <a:t>Идеально </a:t>
            </a:r>
            <a:r>
              <a:rPr lang="ru-RU" dirty="0"/>
              <a:t>чистая. </a:t>
            </a:r>
          </a:p>
        </p:txBody>
      </p:sp>
      <p:pic>
        <p:nvPicPr>
          <p:cNvPr id="4" name="Picture 2" descr="http://www.muz4inam.gorodmod.ru/wp-content/uploads/2011/07/muzhskie_tufl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01008"/>
            <a:ext cx="59055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3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/>
              <a:t>Имидж – это не только внешний вид, причёска, стиль в одежде, но и хорошее поведение, здоровый образ жизни, дружелюбное отношение к окружающим.</a:t>
            </a:r>
          </a:p>
          <a:p>
            <a:pPr marL="0" indent="0" algn="ctr">
              <a:buNone/>
            </a:pP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113692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55641" y="1475979"/>
            <a:ext cx="403990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Сначала </a:t>
            </a:r>
            <a:r>
              <a:rPr lang="ru-RU" sz="2000" b="1" dirty="0"/>
              <a:t>они были </a:t>
            </a:r>
            <a:r>
              <a:rPr lang="ru-RU" sz="2000" b="1" dirty="0" smtClean="0"/>
              <a:t>в </a:t>
            </a:r>
            <a:r>
              <a:rPr lang="ru-RU" sz="2000" b="1" dirty="0"/>
              <a:t>виде татуировок и раскрашивания тела. Потом люди поняли, что к телу можно прикреплять разные предметы и при надобности их снимать, тогда появились первые </a:t>
            </a:r>
            <a:r>
              <a:rPr lang="ru-RU" sz="2000" b="1" dirty="0" smtClean="0"/>
              <a:t>украшения</a:t>
            </a:r>
            <a:r>
              <a:rPr lang="ru-RU" sz="2000" b="1" dirty="0"/>
              <a:t>. </a:t>
            </a:r>
            <a:r>
              <a:rPr lang="ru-RU" sz="2000" b="1" dirty="0" smtClean="0"/>
              <a:t> Украшения делали из </a:t>
            </a:r>
            <a:r>
              <a:rPr lang="ru-RU" sz="2000" b="1" dirty="0"/>
              <a:t>зубов хищных животных, змеиной кожи, пучков лекарственных </a:t>
            </a:r>
            <a:r>
              <a:rPr lang="ru-RU" sz="2000" b="1" dirty="0" smtClean="0"/>
              <a:t>трав. Когда </a:t>
            </a:r>
            <a:r>
              <a:rPr lang="ru-RU" sz="2000" b="1" dirty="0"/>
              <a:t>на человеческом теле не осталось места для украшений, люди начали делать отверстия в носу, ушах, губах, зубах, щеках и иных частях тела. В уши вдевали серьги, в нос – палочки, перья, цветы и колечки.</a:t>
            </a:r>
            <a:br>
              <a:rPr lang="ru-RU" sz="2000" b="1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8"/>
          <a:stretch/>
        </p:blipFill>
        <p:spPr>
          <a:xfrm>
            <a:off x="195980" y="2924944"/>
            <a:ext cx="4520035" cy="32647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1521658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Украшения появились на самих ранних стадиях развития человечества.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0813" y="169536"/>
            <a:ext cx="898237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Как украшали себя первобытные люди?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853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8556" y="908720"/>
            <a:ext cx="842493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C33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</a:t>
            </a:r>
            <a:r>
              <a:rPr lang="ru-RU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C33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стория моды и стиля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C33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687" y="2132856"/>
            <a:ext cx="5108675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0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Собственный имидж волновал правителей, начиная с самых древних времён</a:t>
            </a:r>
            <a:r>
              <a:rPr lang="ru-RU" b="1" dirty="0" smtClean="0"/>
              <a:t>.</a:t>
            </a:r>
            <a:r>
              <a:rPr lang="en-US" b="1" dirty="0" smtClean="0"/>
              <a:t> </a:t>
            </a:r>
          </a:p>
          <a:p>
            <a:pPr marL="0" indent="0" algn="ctr">
              <a:buNone/>
            </a:pPr>
            <a:r>
              <a:rPr lang="ru-RU" b="1" dirty="0" smtClean="0"/>
              <a:t>Древние египтяне работали </a:t>
            </a:r>
            <a:r>
              <a:rPr lang="ru-RU" b="1" dirty="0"/>
              <a:t>над имиджем своих фараонов. </a:t>
            </a:r>
            <a:endParaRPr lang="en-US" b="1" dirty="0" smtClean="0"/>
          </a:p>
          <a:p>
            <a:pPr marL="0" indent="0" algn="ctr">
              <a:buNone/>
            </a:pPr>
            <a:r>
              <a:rPr lang="ru-RU" b="1" dirty="0" smtClean="0"/>
              <a:t>Развитие </a:t>
            </a:r>
            <a:r>
              <a:rPr lang="ru-RU" b="1" dirty="0"/>
              <a:t>имиджа продолжилось в эпоху средневековья. </a:t>
            </a:r>
            <a:endParaRPr lang="en-US" b="1" dirty="0" smtClean="0"/>
          </a:p>
          <a:p>
            <a:pPr marL="0" indent="0" algn="ctr">
              <a:buNone/>
            </a:pPr>
            <a:r>
              <a:rPr lang="ru-RU" b="1" dirty="0" err="1" smtClean="0"/>
              <a:t>Никколо</a:t>
            </a:r>
            <a:r>
              <a:rPr lang="ru-RU" b="1" dirty="0" smtClean="0"/>
              <a:t> </a:t>
            </a:r>
            <a:r>
              <a:rPr lang="ru-RU" b="1" dirty="0" err="1"/>
              <a:t>Маккиавели</a:t>
            </a:r>
            <a:r>
              <a:rPr lang="ru-RU" b="1" dirty="0"/>
              <a:t> уже тогда обосновал необходимость имиджа для политических деятелей.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620688"/>
            <a:ext cx="53285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История имиджа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228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История моды и стиля окунает нас в эпоху </a:t>
            </a:r>
            <a:r>
              <a:rPr lang="ru-RU" b="1" dirty="0" smtClean="0">
                <a:solidFill>
                  <a:srgbClr val="FF0000"/>
                </a:solidFill>
              </a:rPr>
              <a:t>древнегреческого</a:t>
            </a:r>
            <a:r>
              <a:rPr lang="ru-RU" b="1" dirty="0" smtClean="0"/>
              <a:t>,</a:t>
            </a:r>
            <a:r>
              <a:rPr lang="ru-RU" b="1" dirty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готического</a:t>
            </a:r>
            <a:r>
              <a:rPr lang="ru-RU" b="1" dirty="0" smtClean="0"/>
              <a:t>, </a:t>
            </a:r>
            <a:r>
              <a:rPr lang="ru-RU" b="1" dirty="0" smtClean="0">
                <a:solidFill>
                  <a:srgbClr val="FF0000"/>
                </a:solidFill>
              </a:rPr>
              <a:t>барокко</a:t>
            </a:r>
            <a:r>
              <a:rPr lang="en-US" b="1" dirty="0"/>
              <a:t> </a:t>
            </a:r>
            <a:r>
              <a:rPr lang="ru-RU" b="1" dirty="0"/>
              <a:t>и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ампир</a:t>
            </a:r>
            <a:r>
              <a:rPr lang="ru-RU" b="1" dirty="0" smtClean="0"/>
              <a:t> стилей</a:t>
            </a:r>
            <a:r>
              <a:rPr lang="ru-RU" b="1" dirty="0"/>
              <a:t>, </a:t>
            </a:r>
            <a:r>
              <a:rPr lang="ru-RU" b="1" dirty="0" smtClean="0"/>
              <a:t>которые </a:t>
            </a:r>
            <a:r>
              <a:rPr lang="ru-RU" b="1" dirty="0"/>
              <a:t>оставили весомый отпечаток на дальнейшем развитии мировой </a:t>
            </a:r>
            <a:r>
              <a:rPr lang="ru-RU" b="1" dirty="0" smtClean="0"/>
              <a:t>моды до настоящего времени.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776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1556792"/>
            <a:ext cx="6336704" cy="45693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По </a:t>
            </a:r>
            <a:r>
              <a:rPr lang="ru-RU" b="1" dirty="0"/>
              <a:t>сути это просто кусок ткани, застегнутый на </a:t>
            </a:r>
            <a:r>
              <a:rPr lang="ru-RU" b="1" dirty="0" smtClean="0"/>
              <a:t>плече. Тонкое </a:t>
            </a:r>
            <a:r>
              <a:rPr lang="ru-RU" b="1" dirty="0"/>
              <a:t>полотно, из которого делались эти </a:t>
            </a:r>
            <a:r>
              <a:rPr lang="ru-RU" b="1" dirty="0" smtClean="0"/>
              <a:t>наряды, </a:t>
            </a:r>
            <a:r>
              <a:rPr lang="ru-RU" b="1" dirty="0"/>
              <a:t>как бы обрисовывали линии тела, а мягкий пояс, не стягивая талии, способствовал свободе движений.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Одежда украшалась </a:t>
            </a:r>
            <a:r>
              <a:rPr lang="ru-RU" b="1" dirty="0"/>
              <a:t>вышивкой. Платья в греческом стиле – это классика, позволяющая выглядеть женщине изящно и благородно.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Для </a:t>
            </a:r>
            <a:r>
              <a:rPr lang="ru-RU" b="1" dirty="0"/>
              <a:t>греческого стиля характерна </a:t>
            </a:r>
            <a:r>
              <a:rPr lang="ru-RU" b="1" dirty="0" smtClean="0"/>
              <a:t>завышенная талия </a:t>
            </a:r>
            <a:r>
              <a:rPr lang="ru-RU" b="1" dirty="0"/>
              <a:t>и </a:t>
            </a:r>
            <a:r>
              <a:rPr lang="ru-RU" b="1" dirty="0" smtClean="0"/>
              <a:t>прямой силуэт. </a:t>
            </a:r>
          </a:p>
          <a:p>
            <a:pPr marL="0" indent="0" algn="ctr">
              <a:buNone/>
            </a:pPr>
            <a:r>
              <a:rPr lang="ru-RU" b="1" dirty="0" smtClean="0"/>
              <a:t>Одно </a:t>
            </a:r>
            <a:r>
              <a:rPr lang="ru-RU" b="1" dirty="0"/>
              <a:t>плечо почти всегда обнажено, либо открыты оба предплечья</a:t>
            </a:r>
            <a:r>
              <a:rPr lang="ru-RU" dirty="0"/>
              <a:t>. </a:t>
            </a:r>
          </a:p>
        </p:txBody>
      </p:sp>
      <p:pic>
        <p:nvPicPr>
          <p:cNvPr id="4" name="Picture 5" descr="древнегречкий1"/>
          <p:cNvPicPr>
            <a:picLocks noGrp="1"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8"/>
          <a:stretch>
            <a:fillRect/>
          </a:stretch>
        </p:blipFill>
        <p:spPr bwMode="auto">
          <a:xfrm>
            <a:off x="107504" y="1556792"/>
            <a:ext cx="2664296" cy="500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404664"/>
            <a:ext cx="80944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Древнегреческий стиль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580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тиль в Древней Грец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46" y="2416077"/>
            <a:ext cx="3003194" cy="403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1483">
            <a:hlinkClick r:id="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27129"/>
            <a:ext cx="3136713" cy="395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ʮ⾬ İ墭婠ð嶨袠hspace=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988" y="1700808"/>
            <a:ext cx="238601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404664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Древнегреческий стиль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424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</TotalTime>
  <Words>1191</Words>
  <Application>Microsoft Office PowerPoint</Application>
  <PresentationFormat>Экран (4:3)</PresentationFormat>
  <Paragraphs>88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Уход за кожей </vt:lpstr>
      <vt:lpstr>Презентация PowerPoint</vt:lpstr>
      <vt:lpstr>Что же включает в себя правильный уход за волосами?</vt:lpstr>
      <vt:lpstr>Выбираем одежду </vt:lpstr>
      <vt:lpstr>Выбираем одежду</vt:lpstr>
      <vt:lpstr>Выбираем обувь</vt:lpstr>
      <vt:lpstr>Презентация PowerPoint</vt:lpstr>
    </vt:vector>
  </TitlesOfParts>
  <Company>GOK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Кудинова Юлия Владимировна</dc:creator>
  <cp:lastModifiedBy>User</cp:lastModifiedBy>
  <cp:revision>94</cp:revision>
  <dcterms:created xsi:type="dcterms:W3CDTF">2014-04-24T06:53:22Z</dcterms:created>
  <dcterms:modified xsi:type="dcterms:W3CDTF">2022-02-04T15:00:32Z</dcterms:modified>
</cp:coreProperties>
</file>