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63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3" r:id="rId14"/>
    <p:sldId id="274" r:id="rId15"/>
    <p:sldId id="275" r:id="rId16"/>
    <p:sldId id="279" r:id="rId17"/>
    <p:sldId id="277" r:id="rId18"/>
    <p:sldId id="278" r:id="rId19"/>
    <p:sldId id="280" r:id="rId20"/>
    <p:sldId id="281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DC02A-3C0E-4936-AC24-73102F7BEBA8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DD8B8-3B60-492B-80E8-1363D85C8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98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167C19B-74C1-4FBA-8685-2D1BA3BB74F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ECBB087-4D9F-494F-89BB-6CBE01D2DA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an-selena.ru/images/%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7" y="161820"/>
            <a:ext cx="3573016" cy="35730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68748" y="3734836"/>
            <a:ext cx="343903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Важнейшие архитектурные элементы здания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http://www.ijintender.biz/images/ged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3265" y="1957833"/>
            <a:ext cx="5630254" cy="50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2940373" cy="169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sarrest.ru/wp-content/uploads/2014/11/8ZznMVsZT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9713"/>
            <a:ext cx="2749963" cy="10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www.ijintender.biz/images/ged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03859"/>
            <a:ext cx="2974695" cy="2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28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Макет простейшей конструкции </a:t>
            </a:r>
            <a:r>
              <a:rPr lang="ru-RU" sz="2400" b="1" dirty="0" smtClean="0">
                <a:solidFill>
                  <a:srgbClr val="C00000"/>
                </a:solidFill>
              </a:rPr>
              <a:t>здания (в </a:t>
            </a:r>
            <a:r>
              <a:rPr lang="ru-RU" sz="2400" b="1" dirty="0">
                <a:solidFill>
                  <a:srgbClr val="C00000"/>
                </a:solidFill>
              </a:rPr>
              <a:t>плане </a:t>
            </a:r>
            <a:r>
              <a:rPr lang="ru-RU" sz="2400" b="1" dirty="0" smtClean="0">
                <a:solidFill>
                  <a:srgbClr val="C00000"/>
                </a:solidFill>
              </a:rPr>
              <a:t>прямоугольник) из </a:t>
            </a:r>
            <a:r>
              <a:rPr lang="ru-RU" sz="2400" b="1" dirty="0">
                <a:solidFill>
                  <a:srgbClr val="C00000"/>
                </a:solidFill>
              </a:rPr>
              <a:t>вертикальных опор и перекрытий</a:t>
            </a:r>
          </a:p>
        </p:txBody>
      </p:sp>
      <p:pic>
        <p:nvPicPr>
          <p:cNvPr id="3" name="Picture 3" descr="img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1826" y="2132856"/>
            <a:ext cx="4680347" cy="4061227"/>
          </a:xfrm>
          <a:prstGeom prst="rect">
            <a:avLst/>
          </a:prstGeom>
          <a:solidFill>
            <a:schemeClr val="folHlink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3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9962" y="791711"/>
            <a:ext cx="72298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Современные перекрытия</a:t>
            </a:r>
            <a:endParaRPr lang="ru-RU" sz="4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3202" y="1511852"/>
            <a:ext cx="29690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Односкатные крыши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Двухскатные крыши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Своды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К</a:t>
            </a:r>
            <a:r>
              <a:rPr lang="ru-RU" sz="2000" b="1" dirty="0" smtClean="0">
                <a:solidFill>
                  <a:srgbClr val="C00000"/>
                </a:solidFill>
              </a:rPr>
              <a:t>упола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://domnarod.ru/wp-content/uploads/2013/08/proekty-domov-s-odnoskatnoy-kryshe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40" y="1791900"/>
            <a:ext cx="3015580" cy="208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47" y="2283015"/>
            <a:ext cx="2902577" cy="2176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663" y="4647546"/>
            <a:ext cx="2338017" cy="1558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624" y="4524800"/>
            <a:ext cx="3039498" cy="1803658"/>
          </a:xfrm>
          <a:prstGeom prst="rect">
            <a:avLst/>
          </a:prstGeom>
        </p:spPr>
      </p:pic>
      <p:pic>
        <p:nvPicPr>
          <p:cNvPr id="4100" name="Picture 4" descr="http://verh-stroi.ru/d/399616/d/krovlya-kupol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2" y="2847546"/>
            <a:ext cx="170857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512" y="4777250"/>
            <a:ext cx="2339680" cy="15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60928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 современных постройках сводчатые перекрытия  применяются в спортивных сооружениях, цирках, вокзалах крытых рынках</a:t>
            </a:r>
            <a:endParaRPr lang="ru-RU" sz="2000" b="1" dirty="0"/>
          </a:p>
        </p:txBody>
      </p:sp>
      <p:pic>
        <p:nvPicPr>
          <p:cNvPr id="2050" name="Picture 2" descr="http://www.arhinovosti.ru/wp-content/uploads/2010/06/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36513"/>
            <a:ext cx="3672408" cy="25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70" y="1776591"/>
            <a:ext cx="3017912" cy="249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60046"/>
            <a:ext cx="3185623" cy="217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www.ru.all.biz/img/ru/catalog/153211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13" y="4348440"/>
            <a:ext cx="2804253" cy="21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8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678" y="92148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основу современных сводчатых  перекрытий составляет </a:t>
            </a:r>
            <a:r>
              <a:rPr lang="ru-RU" b="1" dirty="0" smtClean="0">
                <a:solidFill>
                  <a:srgbClr val="C00000"/>
                </a:solidFill>
              </a:rPr>
              <a:t>МЕТАЛЛОКОНСТРУКЦИЯ.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://www.cepolina.com/photo/art/architecture/tensile-structure/5/tensile-structure-corrid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3218454" cy="24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roi-techno.ru/foto/using_attics_05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482" y="1792323"/>
            <a:ext cx="2975557" cy="223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11098"/>
            <a:ext cx="4793412" cy="208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4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6470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Архитектоника дверей претерпела в течение веков стилевые </a:t>
            </a:r>
            <a:r>
              <a:rPr lang="ru-RU" sz="2000" b="1" dirty="0" smtClean="0">
                <a:solidFill>
                  <a:srgbClr val="C00000"/>
                </a:solidFill>
              </a:rPr>
              <a:t>и функциональные изменения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3" y="1459203"/>
            <a:ext cx="1573027" cy="268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83" y="1678666"/>
            <a:ext cx="1872396" cy="244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&amp;Dcy;&amp;vcy;&amp;iecy;&amp;rcy;&amp;icy; &amp;icy;&amp;zcy; &amp;mcy;&amp;iecy;&amp;dcy;&amp;i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85" y="1690604"/>
            <a:ext cx="4162755" cy="22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ampir.pro/media/k2/galleries/28/modern1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5" y="4293096"/>
            <a:ext cx="2988668" cy="20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85" y="4285389"/>
            <a:ext cx="4158630" cy="20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727829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Двери со временем преобразились из дубовых крепостных ворот замка с тяжёлыми засовами  в автоматически раздвигающиеся при нашем проявлении прозрачные двери магазинов и офисов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s://im0-tub-ru.yandex.net/i?id=07cb3cfeb304fff63bd3aff46133a5a7&amp;n=33&amp;h=215&amp;w=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8" y="1943916"/>
            <a:ext cx="3011164" cy="40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ca25566.tmweb.ru/images/os_imagegallery_381/original/megacrodomo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28158"/>
            <a:ext cx="3632799" cy="240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://el-ab.ru/foto4.png?i=11466&amp;k=starinnie-dveri-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76" y="2154477"/>
            <a:ext cx="250434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ca25566.tmweb.ru/images/os_imagegallery_381/original/megacrodomod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86" y="4221088"/>
            <a:ext cx="325723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0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0688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Не менее интересна и удивительна конструктивная и стилевая эволюция окон разных стран и времен.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 стремлении дать больше света современные архитекторы превратили подслеповатое </a:t>
            </a:r>
            <a:r>
              <a:rPr lang="ru-RU" b="1" dirty="0" smtClean="0">
                <a:solidFill>
                  <a:srgbClr val="0070C0"/>
                </a:solidFill>
              </a:rPr>
              <a:t>оконце избушки в широкие полосы окон и целые окна-стены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http://kleinburd.ru/news/wp-content/uploads/2014/09/2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39" y="2182690"/>
            <a:ext cx="2320313" cy="348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krusto.ru/wp-content/uploads/2011/02/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82690"/>
            <a:ext cx="2740101" cy="18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ottage-lux.ru/images/guidelin/ok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322762"/>
            <a:ext cx="2524077" cy="19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chic-look.ru/wp-content/uploads/2016/02/%D0%9E%D1%81%D0%BE%D0%B1%D0%B5%D0%BD%D0%BD%D0%BE%D1%81%D1%82%D0%B8-%D1%81%D0%BE%D0%B2%D1%80%D0%B5%D0%BC%D0%B5%D0%BD%D0%BD%D0%BE%D0%B3%D0%BE-%D1%81%D1%82%D0%B8%D0%BB%D1%8F-%D0%B2-%D0%B8%D0%BD%D1%82%D0%B5%D1%80%D1%8C%D0%B5%D1%80%D0%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8" y="2200898"/>
            <a:ext cx="2687072" cy="20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mtrros.msk.ru/images/boards/ab1dafe7f9d9015e9f86a6cf739293d3_t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6" b="24366"/>
          <a:stretch/>
        </p:blipFill>
        <p:spPr bwMode="auto">
          <a:xfrm>
            <a:off x="539552" y="4468320"/>
            <a:ext cx="269618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82122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Изобретение новых видов стекла, полимеров преобразило не только архитектонику окна, но и весь облик современного здания. Его стены часто похожи на огромное «окно», отражающее небо, плывущие облака и город.</a:t>
            </a:r>
          </a:p>
        </p:txBody>
      </p:sp>
      <p:pic>
        <p:nvPicPr>
          <p:cNvPr id="7172" name="Picture 4" descr="http://ecoplastika.ru/img/article/neobichnie-okna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3994" r="7499" b="8491"/>
          <a:stretch/>
        </p:blipFill>
        <p:spPr bwMode="auto">
          <a:xfrm>
            <a:off x="251519" y="2182534"/>
            <a:ext cx="4198067" cy="312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69" y="2221565"/>
            <a:ext cx="4392488" cy="292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249" y="5768389"/>
            <a:ext cx="793818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Какого бы вида ни были окна, они являются важным архитектурным элементом, не существующим вне стиля здания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7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37413" y="6399213"/>
            <a:ext cx="1905000" cy="457200"/>
          </a:xfrm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7663E7-ACC3-4B5F-A514-B2C4204B1A0C}" type="slidenum">
              <a:rPr kumimoji="0" lang="ru-RU"/>
              <a:pPr eaLnBrk="1" hangingPunct="1"/>
              <a:t>18</a:t>
            </a:fld>
            <a:endParaRPr kumimoji="0" lang="ru-RU"/>
          </a:p>
        </p:txBody>
      </p:sp>
      <p:pic>
        <p:nvPicPr>
          <p:cNvPr id="4" name="Picture 7" descr="{A3F13AA4-97FD-4FAC-8E69-0E3D3B5081B5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{EEDD39F5-592B-4C10-9CDA-520C18AA277B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4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091" y="756522"/>
            <a:ext cx="7128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Главные архитектурные элементы: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Лестница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Балкон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Лоджии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Эти части здания создают дополнительные удобства, но и украшают и определяют композиционное решение его пространства и фасада.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http://static.2joy.me/g/10293810/0005/lsjs3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1919288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dnpix.com/show/imgs/5fee0e4c5094a10ba293cc2102850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30" y="3356992"/>
            <a:ext cx="2160240" cy="303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05862"/>
            <a:ext cx="205222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563219"/>
            <a:ext cx="2133177" cy="309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9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916832"/>
            <a:ext cx="7632848" cy="4167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1354" y="908720"/>
            <a:ext cx="650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Основные элементы дома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36712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Лестницы могут быть снаружи и внутри здания. Для компактности лестницы делают винтовыми. В XX веке появились движущиеся лестницы – </a:t>
            </a:r>
            <a:r>
              <a:rPr lang="ru-RU" b="1" dirty="0" smtClean="0">
                <a:solidFill>
                  <a:srgbClr val="0070C0"/>
                </a:solidFill>
              </a:rPr>
              <a:t>ЭСКАЛАТОРЫ И ЛИФТЫ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http://topengineer.ru/forum/download/file.php?id=3062&amp;mode=view/10712623_370567033123129_402985532524198976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67932"/>
            <a:ext cx="239941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age.made-in-china.com/2f0j10BKNTMmPFpuoO/-HFM35-800-FUJI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223837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986584"/>
            <a:ext cx="2612077" cy="396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5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719" y="764704"/>
            <a:ext cx="54072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Практическая работа</a:t>
            </a:r>
            <a:endParaRPr lang="ru-RU" sz="3600" b="1" cap="none" spc="0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628800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нарисуйте как выглядит дом, в котором вы живете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Покажите особенности общей конструкции( какая крыша, окна, двери и т.п.) из какого материала выполнен дом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1523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 всех зданиях можно выделить важнейшие конструктивные элементы, назначение которых одинаково во все времена.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380628"/>
            <a:ext cx="7776864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Основу конструкции дома составляют:</a:t>
            </a:r>
            <a:r>
              <a:rPr lang="ru-RU" sz="2400" b="1" dirty="0">
                <a:solidFill>
                  <a:srgbClr val="FFFF00"/>
                </a:solidFill>
              </a:rPr>
              <a:t/>
            </a:r>
            <a:br>
              <a:rPr lang="ru-RU" sz="2400" b="1" dirty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* вертикальные части – опоры, столбы, </a:t>
            </a:r>
            <a:r>
              <a:rPr lang="ru-RU" sz="2400" b="1" dirty="0" smtClean="0">
                <a:solidFill>
                  <a:srgbClr val="FFFF00"/>
                </a:solidFill>
              </a:rPr>
              <a:t>колонны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Несут всю тяжесть сооружения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77072"/>
            <a:ext cx="4391769" cy="2466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745" y="4141182"/>
            <a:ext cx="3466116" cy="2315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177" y="2579581"/>
            <a:ext cx="2193197" cy="1647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851" y="2726117"/>
            <a:ext cx="664848" cy="2088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782" y="2544872"/>
            <a:ext cx="2242876" cy="16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80667"/>
            <a:ext cx="7848872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Основу конструкции дома составляют: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горизонтальные </a:t>
            </a:r>
            <a:r>
              <a:rPr lang="ru-RU" b="1" dirty="0">
                <a:solidFill>
                  <a:srgbClr val="FFFF00"/>
                </a:solidFill>
              </a:rPr>
              <a:t>части – перекрытия, крыша, потолок, </a:t>
            </a:r>
            <a:r>
              <a:rPr lang="ru-RU" b="1" dirty="0" smtClean="0">
                <a:solidFill>
                  <a:srgbClr val="FFFF00"/>
                </a:solidFill>
              </a:rPr>
              <a:t>пол</a:t>
            </a:r>
          </a:p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C:\Users\Елена\Desktop\uzli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58" y="3584978"/>
            <a:ext cx="2390775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Елена\Desktop\bal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5142" y="4349277"/>
            <a:ext cx="2945493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Елена\Desktop\крыш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6658" y="4349277"/>
            <a:ext cx="3538653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63" y="1693714"/>
            <a:ext cx="3552825" cy="1752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1587233"/>
            <a:ext cx="1944216" cy="2734864"/>
          </a:xfrm>
          <a:prstGeom prst="rect">
            <a:avLst/>
          </a:prstGeom>
        </p:spPr>
      </p:pic>
      <p:pic>
        <p:nvPicPr>
          <p:cNvPr id="1026" name="Picture 2" descr="http://www.line8.ru/uploads/images/static/2013-05/1368686223_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2856"/>
            <a:ext cx="3104927" cy="206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88225"/>
            <a:ext cx="806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Соединения разных этажей, переход с одного уровня  на другой осуществляется благодаря сходам - </a:t>
            </a:r>
            <a:r>
              <a:rPr lang="ru-RU" sz="2000" b="1" dirty="0" smtClean="0">
                <a:solidFill>
                  <a:srgbClr val="C00000"/>
                </a:solidFill>
              </a:rPr>
              <a:t>ЛЕСТНИЦАМ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00" y="1531658"/>
            <a:ext cx="3312367" cy="2221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490556"/>
            <a:ext cx="3331124" cy="2221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81" y="3789039"/>
            <a:ext cx="3456383" cy="2586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891857"/>
            <a:ext cx="32766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710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Современная технология строительства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7090" y="1431940"/>
            <a:ext cx="6947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1. Возводится каркас здания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://angardv.ru/wp-content/uploads/2015/04/1430362842-c51057f16b1d3db6f6d8a5c605fc5c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83951"/>
            <a:ext cx="4527832" cy="34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398" y="2483950"/>
            <a:ext cx="4538054" cy="34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799" y="1196752"/>
            <a:ext cx="7973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2. Вставляются /«одеваются»/ стены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://34dom.ru/LS/tech/photoss/mnogoetag1/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805001" cy="28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2we.ru/assets/images/2014/7/monolitnokarkasnyj-dom-i-kamenshhik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94" y="2060848"/>
            <a:ext cx="4009809" cy="30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4767161" y="2384884"/>
            <a:ext cx="1310821" cy="136815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924200" y="2920043"/>
            <a:ext cx="185732" cy="172819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7426796" cy="510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Простейшая конфигурация здания (в плане прямоугольник) — это когда функцию опор для кровли и перекрытий выполняют стены</a:t>
            </a:r>
          </a:p>
        </p:txBody>
      </p:sp>
      <p:pic>
        <p:nvPicPr>
          <p:cNvPr id="3" name="Picture 3" descr="img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087"/>
          <a:stretch>
            <a:fillRect/>
          </a:stretch>
        </p:blipFill>
        <p:spPr>
          <a:xfrm>
            <a:off x="1475656" y="1700808"/>
            <a:ext cx="6048672" cy="44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Другая 14">
      <a:dk1>
        <a:srgbClr val="000000"/>
      </a:dk1>
      <a:lt1>
        <a:srgbClr val="E9E9E9"/>
      </a:lt1>
      <a:dk2>
        <a:srgbClr val="292929"/>
      </a:dk2>
      <a:lt2>
        <a:srgbClr val="4D4D4D"/>
      </a:lt2>
      <a:accent1>
        <a:srgbClr val="777777"/>
      </a:accent1>
      <a:accent2>
        <a:srgbClr val="292929"/>
      </a:accent2>
      <a:accent3>
        <a:srgbClr val="777777"/>
      </a:accent3>
      <a:accent4>
        <a:srgbClr val="4D4D4D"/>
      </a:accent4>
      <a:accent5>
        <a:srgbClr val="292929"/>
      </a:accent5>
      <a:accent6>
        <a:srgbClr val="2A2A2A"/>
      </a:accent6>
      <a:hlink>
        <a:srgbClr val="1C1C1C"/>
      </a:hlink>
      <a:folHlink>
        <a:srgbClr val="FFFF00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329</Words>
  <Application>Microsoft Office PowerPoint</Application>
  <PresentationFormat>Экран (4:3)</PresentationFormat>
  <Paragraphs>39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Calibri</vt:lpstr>
      <vt:lpstr>Century Gothic</vt:lpstr>
      <vt:lpstr>Times New Roman</vt:lpstr>
      <vt:lpstr>Wingdings 2</vt:lpstr>
      <vt:lpstr>Остин</vt:lpstr>
      <vt:lpstr>Важнейшие архитектурные элементы здания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user</cp:lastModifiedBy>
  <cp:revision>33</cp:revision>
  <dcterms:created xsi:type="dcterms:W3CDTF">2016-12-16T07:13:44Z</dcterms:created>
  <dcterms:modified xsi:type="dcterms:W3CDTF">2022-11-10T11:49:28Z</dcterms:modified>
</cp:coreProperties>
</file>