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8" r:id="rId2"/>
    <p:sldId id="302" r:id="rId3"/>
    <p:sldId id="283" r:id="rId4"/>
    <p:sldId id="280" r:id="rId5"/>
    <p:sldId id="289" r:id="rId6"/>
    <p:sldId id="270" r:id="rId7"/>
    <p:sldId id="290" r:id="rId8"/>
    <p:sldId id="287" r:id="rId9"/>
    <p:sldId id="278" r:id="rId10"/>
    <p:sldId id="285" r:id="rId11"/>
    <p:sldId id="304" r:id="rId12"/>
    <p:sldId id="293" r:id="rId13"/>
    <p:sldId id="305" r:id="rId14"/>
    <p:sldId id="298" r:id="rId15"/>
    <p:sldId id="306" r:id="rId16"/>
    <p:sldId id="294" r:id="rId17"/>
    <p:sldId id="295" r:id="rId18"/>
    <p:sldId id="296" r:id="rId19"/>
    <p:sldId id="297" r:id="rId20"/>
    <p:sldId id="300" r:id="rId21"/>
    <p:sldId id="292" r:id="rId22"/>
    <p:sldId id="291" r:id="rId23"/>
    <p:sldId id="286" r:id="rId24"/>
    <p:sldId id="282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0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69326-A6CE-43BE-96DC-5C74E8086ACD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8A8-2537-4C95-BC2C-F835E372E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8A8-2537-4C95-BC2C-F835E372EBC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0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DA4BE8-1785-4812-B62A-C38B498E0BB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756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8A8-2537-4C95-BC2C-F835E372EBC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5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F68A8-2537-4C95-BC2C-F835E372EBC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5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0755A-E046-47A2-B625-922EB33554E1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1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89591-BDE5-4B7A-BE51-DFF91631C0F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89591-BDE5-4B7A-BE51-DFF91631C0FC}" type="datetimeFigureOut">
              <a:rPr lang="ru-RU" smtClean="0"/>
              <a:pPr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38685-1E63-4A51-9633-B625038153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4.wdp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3_16.swf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slide" Target="slide8.xml"/><Relationship Id="rId7" Type="http://schemas.openxmlformats.org/officeDocument/2006/relationships/image" Target="../media/image16.png"/><Relationship Id="rId12" Type="http://schemas.openxmlformats.org/officeDocument/2006/relationships/image" Target="../media/image2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1.png"/><Relationship Id="rId4" Type="http://schemas.openxmlformats.org/officeDocument/2006/relationships/image" Target="../media/image3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0.png"/><Relationship Id="rId7" Type="http://schemas.openxmlformats.org/officeDocument/2006/relationships/image" Target="../media/image4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Relationship Id="rId9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52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9" Type="http://schemas.openxmlformats.org/officeDocument/2006/relationships/image" Target="../media/image3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16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8.wmf"/><Relationship Id="rId5" Type="http://schemas.openxmlformats.org/officeDocument/2006/relationships/image" Target="../media/image15.jpe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4.wmf"/><Relationship Id="rId9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9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91;&#1088;&#1086;&#1082;&#1080;%20&#1074;%207%20&#1082;&#1083;&#1072;&#1089;&#1089;&#1077;\&#1057;&#1091;&#1084;&#1084;&#1072;%20&#1089;&#1080;&#1083;%20&#1080;%20&#1076;&#1074;&#1080;&#1078;&#1077;&#1085;&#1080;&#1077;%20&#1090;&#1077;&#1083;&#1072;.wmv" TargetMode="Externa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называются силы изображенные на рисунке?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Дайте определение сил , обозначение и ед.измерения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Содержимое 3" descr="шары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 l="23308" t="24068"/>
          <a:stretch>
            <a:fillRect/>
          </a:stretch>
        </p:blipFill>
        <p:spPr>
          <a:xfrm>
            <a:off x="1500188" y="1484783"/>
            <a:ext cx="5929312" cy="3815879"/>
          </a:xfrm>
        </p:spPr>
      </p:pic>
      <p:sp>
        <p:nvSpPr>
          <p:cNvPr id="5" name="Стрелка вниз 4"/>
          <p:cNvSpPr/>
          <p:nvPr/>
        </p:nvSpPr>
        <p:spPr>
          <a:xfrm>
            <a:off x="2267743" y="4500563"/>
            <a:ext cx="232569" cy="1357312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3933056"/>
            <a:ext cx="216595" cy="1357313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6383837" y="2714066"/>
            <a:ext cx="200050" cy="1357312"/>
          </a:xfrm>
          <a:prstGeom prst="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1500188" y="5357813"/>
            <a:ext cx="1778000" cy="981075"/>
            <a:chOff x="1500188" y="5357813"/>
            <a:chExt cx="1778000" cy="981075"/>
          </a:xfrm>
        </p:grpSpPr>
        <p:sp>
          <p:nvSpPr>
            <p:cNvPr id="1042" name="TextBox 10"/>
            <p:cNvSpPr txBox="1">
              <a:spLocks noChangeArrowheads="1"/>
            </p:cNvSpPr>
            <p:nvPr/>
          </p:nvSpPr>
          <p:spPr bwMode="auto">
            <a:xfrm>
              <a:off x="1500188" y="6000750"/>
              <a:ext cx="142875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 dirty="0"/>
                <a:t>Сила тяжести </a:t>
              </a:r>
            </a:p>
          </p:txBody>
        </p:sp>
        <p:graphicFrame>
          <p:nvGraphicFramePr>
            <p:cNvPr id="1026" name="Object 20"/>
            <p:cNvGraphicFramePr>
              <a:graphicFrameLocks noChangeAspect="1"/>
            </p:cNvGraphicFramePr>
            <p:nvPr/>
          </p:nvGraphicFramePr>
          <p:xfrm>
            <a:off x="2581275" y="5357813"/>
            <a:ext cx="696913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330120" imgH="253800" progId="Equation.3">
                    <p:embed/>
                  </p:oleObj>
                </mc:Choice>
                <mc:Fallback>
                  <p:oleObj name="Формула" r:id="rId3" imgW="330120" imgH="2538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1275" y="5357813"/>
                          <a:ext cx="696913" cy="536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Группа 13"/>
          <p:cNvGrpSpPr>
            <a:grpSpLocks/>
          </p:cNvGrpSpPr>
          <p:nvPr/>
        </p:nvGrpSpPr>
        <p:grpSpPr bwMode="auto">
          <a:xfrm>
            <a:off x="3857625" y="4773613"/>
            <a:ext cx="1231900" cy="1154181"/>
            <a:chOff x="3857625" y="4773613"/>
            <a:chExt cx="1231900" cy="1154181"/>
          </a:xfrm>
        </p:grpSpPr>
        <p:graphicFrame>
          <p:nvGraphicFramePr>
            <p:cNvPr id="1027" name="Object 21"/>
            <p:cNvGraphicFramePr>
              <a:graphicFrameLocks noChangeAspect="1"/>
            </p:cNvGraphicFramePr>
            <p:nvPr/>
          </p:nvGraphicFramePr>
          <p:xfrm>
            <a:off x="4741863" y="4773613"/>
            <a:ext cx="347662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164885" imgH="266353" progId="Equation.3">
                    <p:embed/>
                  </p:oleObj>
                </mc:Choice>
                <mc:Fallback>
                  <p:oleObj name="Формула" r:id="rId5" imgW="164885" imgH="266353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1863" y="4773613"/>
                          <a:ext cx="347662" cy="563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1" name="TextBox 14"/>
            <p:cNvSpPr txBox="1">
              <a:spLocks noChangeArrowheads="1"/>
            </p:cNvSpPr>
            <p:nvPr/>
          </p:nvSpPr>
          <p:spPr bwMode="auto">
            <a:xfrm>
              <a:off x="3857625" y="5589240"/>
              <a:ext cx="10001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Вес тела</a:t>
              </a:r>
            </a:p>
          </p:txBody>
        </p:sp>
      </p:grpSp>
      <p:grpSp>
        <p:nvGrpSpPr>
          <p:cNvPr id="7" name="Группа 14"/>
          <p:cNvGrpSpPr>
            <a:grpSpLocks/>
          </p:cNvGrpSpPr>
          <p:nvPr/>
        </p:nvGrpSpPr>
        <p:grpSpPr bwMode="auto">
          <a:xfrm>
            <a:off x="5857875" y="2500313"/>
            <a:ext cx="1428750" cy="3241654"/>
            <a:chOff x="5857875" y="2500313"/>
            <a:chExt cx="1428750" cy="3241654"/>
          </a:xfrm>
        </p:grpSpPr>
        <p:sp>
          <p:nvSpPr>
            <p:cNvPr id="1040" name="TextBox 15"/>
            <p:cNvSpPr txBox="1">
              <a:spLocks noChangeArrowheads="1"/>
            </p:cNvSpPr>
            <p:nvPr/>
          </p:nvSpPr>
          <p:spPr bwMode="auto">
            <a:xfrm>
              <a:off x="5857875" y="5157192"/>
              <a:ext cx="142875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b="1" dirty="0"/>
                <a:t>Сила упругости</a:t>
              </a:r>
            </a:p>
          </p:txBody>
        </p:sp>
        <p:graphicFrame>
          <p:nvGraphicFramePr>
            <p:cNvPr id="1028" name="Object 22"/>
            <p:cNvGraphicFramePr>
              <a:graphicFrameLocks noChangeAspect="1"/>
            </p:cNvGraphicFramePr>
            <p:nvPr/>
          </p:nvGraphicFramePr>
          <p:xfrm>
            <a:off x="6660232" y="2500313"/>
            <a:ext cx="576064" cy="563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279360" imgH="266400" progId="Equation.3">
                    <p:embed/>
                  </p:oleObj>
                </mc:Choice>
                <mc:Fallback>
                  <p:oleObj name="Формула" r:id="rId7" imgW="279360" imgH="26640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0232" y="2500313"/>
                          <a:ext cx="576064" cy="5635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7" name="TextBox 15"/>
          <p:cNvSpPr txBox="1">
            <a:spLocks noChangeArrowheads="1"/>
          </p:cNvSpPr>
          <p:nvPr/>
        </p:nvSpPr>
        <p:spPr bwMode="auto">
          <a:xfrm>
            <a:off x="1857375" y="3500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1</a:t>
            </a:r>
          </a:p>
        </p:txBody>
      </p:sp>
      <p:sp>
        <p:nvSpPr>
          <p:cNvPr id="1038" name="TextBox 16"/>
          <p:cNvSpPr txBox="1">
            <a:spLocks noChangeArrowheads="1"/>
          </p:cNvSpPr>
          <p:nvPr/>
        </p:nvSpPr>
        <p:spPr bwMode="auto">
          <a:xfrm>
            <a:off x="3857625" y="3500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1039" name="TextBox 17"/>
          <p:cNvSpPr txBox="1">
            <a:spLocks noChangeArrowheads="1"/>
          </p:cNvSpPr>
          <p:nvPr/>
        </p:nvSpPr>
        <p:spPr bwMode="auto">
          <a:xfrm>
            <a:off x="5857875" y="3500438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3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68144" y="2276872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Если силы направлены в одну сторону, то равнодействующая направлена в эту же сторону и равна : </a:t>
            </a:r>
            <a:endParaRPr lang="en-US" b="1" dirty="0"/>
          </a:p>
          <a:p>
            <a:pPr algn="ctr">
              <a:buNone/>
            </a:pP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2276872"/>
            <a:ext cx="5544616" cy="3954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260649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/>
              <a:t>Равнодействующая двух </a:t>
            </a:r>
            <a:r>
              <a:rPr lang="ru-RU" sz="2800" b="1" dirty="0"/>
              <a:t>сил, направленных по одной прямой </a:t>
            </a:r>
            <a:endParaRPr lang="ru-R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 t="18750" b="24999"/>
          <a:stretch>
            <a:fillRect/>
          </a:stretch>
        </p:blipFill>
        <p:spPr bwMode="auto">
          <a:xfrm>
            <a:off x="5940152" y="3933056"/>
            <a:ext cx="2869456" cy="864096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7683"/>
            <a:ext cx="8796336" cy="908720"/>
          </a:xfrm>
        </p:spPr>
        <p:txBody>
          <a:bodyPr>
            <a:normAutofit fontScale="90000"/>
          </a:bodyPr>
          <a:lstStyle/>
          <a:p>
            <a:r>
              <a:rPr lang="ru-RU" b="1">
                <a:effectLst/>
                <a:latin typeface="Times New Roman" pitchFamily="18" charset="0"/>
                <a:cs typeface="Times New Roman" pitchFamily="18" charset="0"/>
              </a:rPr>
              <a:t>Как направлена равнодействующая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Sveta\AppData\Local\Temp\FineReader11\media\image1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78" y="1351442"/>
            <a:ext cx="3687548" cy="3168352"/>
          </a:xfrm>
          <a:prstGeom prst="rect">
            <a:avLst/>
          </a:prstGeom>
          <a:noFill/>
        </p:spPr>
      </p:pic>
      <p:pic>
        <p:nvPicPr>
          <p:cNvPr id="5" name="Рисунок 4" descr="C:\Users\Sveta\AppData\Local\Temp\FineReader11\media\image2.jpe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41520"/>
            <a:ext cx="3340491" cy="27443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83017" y="4789798"/>
            <a:ext cx="6656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Равнодействующая сил, действующих на тело в одном направ­лении по одной прямой, равна их сумме и действует в том же на­правлении.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789798"/>
            <a:ext cx="10903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85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9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/>
              <a:t>Равнодействующая двух сил</a:t>
            </a:r>
            <a:r>
              <a:rPr lang="ru-RU" sz="2800" b="1" dirty="0"/>
              <a:t>, направленных по одной прямой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2276872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/>
              <a:t>Если силы направлены в разные стороны, то равнодействующая направлена в  сторону большей силы и равна : </a:t>
            </a:r>
            <a:endParaRPr lang="en-US" b="1" dirty="0"/>
          </a:p>
          <a:p>
            <a:pPr algn="ctr">
              <a:buNone/>
            </a:pP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 t="20642" b="24311"/>
          <a:stretch>
            <a:fillRect/>
          </a:stretch>
        </p:blipFill>
        <p:spPr bwMode="auto">
          <a:xfrm>
            <a:off x="5940152" y="3933056"/>
            <a:ext cx="2891956" cy="855176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</p:spPr>
      </p:pic>
      <p:pic>
        <p:nvPicPr>
          <p:cNvPr id="5" name="Picture 2" descr="E:\Мое\Физика\7 класс\Равнодействующая сил\403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276872"/>
            <a:ext cx="5112568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72" y="107341"/>
            <a:ext cx="8075048" cy="90872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Как направлена равнодействующая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Sveta\AppData\Local\Temp\FineReader11\media\image5.jpe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1685370" cy="3600400"/>
          </a:xfrm>
          <a:prstGeom prst="rect">
            <a:avLst/>
          </a:prstGeom>
          <a:noFill/>
        </p:spPr>
      </p:pic>
      <p:pic>
        <p:nvPicPr>
          <p:cNvPr id="8" name="Рисунок 7" descr="C:\Users\Sveta\AppData\Local\Temp\FineReader11\media\image4.jpe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73" y="1544937"/>
            <a:ext cx="2491416" cy="3243389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389" y="4869160"/>
            <a:ext cx="1146627" cy="153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8952" y="4725144"/>
            <a:ext cx="68528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Действие двух про­тивоположно направленных сил можно заменить одной силой, модуль которой равен разности модулей двух приложенных сил и которая направлена в сторону большей силы.</a:t>
            </a:r>
          </a:p>
        </p:txBody>
      </p:sp>
    </p:spTree>
    <p:extLst>
      <p:ext uri="{BB962C8B-B14F-4D97-AF65-F5344CB8AC3E}">
        <p14:creationId xmlns:p14="http://schemas.microsoft.com/office/powerpoint/2010/main" val="243502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529" y="404664"/>
            <a:ext cx="3312368" cy="73833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Сложение сил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556792"/>
            <a:ext cx="1500188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59632" y="5445224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 = 8 Н ;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835696" y="3717033"/>
            <a:ext cx="500063" cy="10801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1187624" y="2852936"/>
            <a:ext cx="785812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трелка вниз 6"/>
          <p:cNvSpPr/>
          <p:nvPr/>
        </p:nvSpPr>
        <p:spPr>
          <a:xfrm>
            <a:off x="1619672" y="2132857"/>
            <a:ext cx="500063" cy="158417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628800"/>
            <a:ext cx="14519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932040" y="332656"/>
            <a:ext cx="367240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latin typeface="Times New Roman" pitchFamily="18" charset="0"/>
                <a:ea typeface="+mj-ea"/>
                <a:cs typeface="Times New Roman" pitchFamily="18" charset="0"/>
              </a:rPr>
              <a:t>Разность сил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5582394" y="3930774"/>
            <a:ext cx="714375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низ 16"/>
          <p:cNvSpPr/>
          <p:nvPr/>
        </p:nvSpPr>
        <p:spPr>
          <a:xfrm>
            <a:off x="5940152" y="4437112"/>
            <a:ext cx="357187" cy="78581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>
            <a:off x="5868144" y="1844824"/>
            <a:ext cx="357187" cy="128587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88024" y="5445224"/>
            <a:ext cx="41044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 Н – 2 Н = 1 Н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7" grpId="0" animBg="1"/>
      <p:bldP spid="7" grpId="1" animBg="1"/>
      <p:bldP spid="17" grpId="0" animBg="1"/>
      <p:bldP spid="17" grpId="1" animBg="1"/>
      <p:bldP spid="18" grpId="0" animBg="1"/>
      <p:bldP spid="18" grpId="1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Обратите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628800"/>
            <a:ext cx="6489968" cy="1584176"/>
          </a:xfrm>
        </p:spPr>
        <p:txBody>
          <a:bodyPr/>
          <a:lstStyle/>
          <a:p>
            <a:pPr marL="82296" indent="0">
              <a:buNone/>
            </a:pPr>
            <a:r>
              <a:rPr lang="ru-RU" b="1" i="1" dirty="0"/>
              <a:t>Находить равнодействующую можно только для сил, приложенных к одному телу!!!</a:t>
            </a:r>
            <a:endParaRPr lang="ru-RU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1126771" cy="153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3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8638" y="485775"/>
            <a:ext cx="7504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 Чему равна равнодействующая двух сил,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приложенных к телу в точке А? </a:t>
            </a:r>
          </a:p>
        </p:txBody>
      </p:sp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928688" y="2214563"/>
            <a:ext cx="485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 b="1">
                <a:latin typeface="Cambria" pitchFamily="18" charset="0"/>
              </a:rPr>
              <a:t>А</a:t>
            </a: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1785938" y="2928938"/>
            <a:ext cx="6461125" cy="1643062"/>
            <a:chOff x="1825437" y="2928934"/>
            <a:chExt cx="6461339" cy="1643074"/>
          </a:xfrm>
        </p:grpSpPr>
        <p:sp>
          <p:nvSpPr>
            <p:cNvPr id="29708" name="Rectangle 8"/>
            <p:cNvSpPr>
              <a:spLocks noChangeArrowheads="1"/>
            </p:cNvSpPr>
            <p:nvPr/>
          </p:nvSpPr>
          <p:spPr bwMode="auto">
            <a:xfrm>
              <a:off x="6357950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8Н 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1825437" y="3071810"/>
              <a:ext cx="6461339" cy="150019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9701" name="Oval 9"/>
          <p:cNvSpPr>
            <a:spLocks noChangeArrowheads="1"/>
          </p:cNvSpPr>
          <p:nvPr/>
        </p:nvSpPr>
        <p:spPr bwMode="auto">
          <a:xfrm>
            <a:off x="500063" y="3071813"/>
            <a:ext cx="1325562" cy="150018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1825625" y="2928938"/>
            <a:ext cx="3976688" cy="1455737"/>
            <a:chOff x="1825437" y="2928934"/>
            <a:chExt cx="3976209" cy="1455550"/>
          </a:xfrm>
        </p:grpSpPr>
        <p:sp>
          <p:nvSpPr>
            <p:cNvPr id="29706" name="Rectangle 8"/>
            <p:cNvSpPr>
              <a:spLocks noChangeArrowheads="1"/>
            </p:cNvSpPr>
            <p:nvPr/>
          </p:nvSpPr>
          <p:spPr bwMode="auto">
            <a:xfrm>
              <a:off x="4357686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5Н </a:t>
              </a:r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1825437" y="3259092"/>
              <a:ext cx="3976209" cy="1125392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1825625" y="2928938"/>
            <a:ext cx="2484438" cy="1268412"/>
            <a:chOff x="1825437" y="2928934"/>
            <a:chExt cx="2485130" cy="1268025"/>
          </a:xfrm>
        </p:grpSpPr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2428860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3 Н</a:t>
              </a:r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1825437" y="3446301"/>
              <a:ext cx="2485130" cy="750658"/>
            </a:xfrm>
            <a:prstGeom prst="rightArrow">
              <a:avLst/>
            </a:prstGeom>
            <a:solidFill>
              <a:srgbClr val="0070C0">
                <a:alpha val="63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7544" y="410693"/>
            <a:ext cx="78461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Чему равна равнодействующая двух сил,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приложенных к телу в точке А?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23" name="Rectangle 11"/>
          <p:cNvSpPr>
            <a:spLocks noChangeArrowheads="1"/>
          </p:cNvSpPr>
          <p:nvPr/>
        </p:nvSpPr>
        <p:spPr bwMode="auto">
          <a:xfrm>
            <a:off x="3357563" y="2428875"/>
            <a:ext cx="5191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>
                <a:latin typeface="Cambria" pitchFamily="18" charset="0"/>
              </a:rPr>
              <a:t>А</a:t>
            </a: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4364038" y="3214688"/>
            <a:ext cx="2851150" cy="1436687"/>
            <a:chOff x="4364555" y="3214686"/>
            <a:chExt cx="2850651" cy="1437174"/>
          </a:xfrm>
        </p:grpSpPr>
        <p:sp>
          <p:nvSpPr>
            <p:cNvPr id="30732" name="Rectangle 9"/>
            <p:cNvSpPr>
              <a:spLocks noChangeArrowheads="1"/>
            </p:cNvSpPr>
            <p:nvPr/>
          </p:nvSpPr>
          <p:spPr bwMode="auto">
            <a:xfrm>
              <a:off x="5857884" y="3214686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4Н </a:t>
              </a: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4364555" y="3554526"/>
              <a:ext cx="2850651" cy="109733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0725" name="Oval 10"/>
          <p:cNvSpPr>
            <a:spLocks noChangeArrowheads="1"/>
          </p:cNvSpPr>
          <p:nvPr/>
        </p:nvSpPr>
        <p:spPr bwMode="auto">
          <a:xfrm>
            <a:off x="2857500" y="3356992"/>
            <a:ext cx="1541463" cy="150075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mbria" pitchFamily="18" charset="0"/>
            </a:endParaRPr>
          </a:p>
        </p:txBody>
      </p: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1285875" y="3143250"/>
            <a:ext cx="1597025" cy="1371600"/>
            <a:chOff x="1285852" y="3143248"/>
            <a:chExt cx="1596365" cy="1371465"/>
          </a:xfrm>
        </p:grpSpPr>
        <p:sp>
          <p:nvSpPr>
            <p:cNvPr id="30730" name="Rectangle 8"/>
            <p:cNvSpPr>
              <a:spLocks noChangeArrowheads="1"/>
            </p:cNvSpPr>
            <p:nvPr/>
          </p:nvSpPr>
          <p:spPr bwMode="auto">
            <a:xfrm>
              <a:off x="2000232" y="3143248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2 Н</a:t>
              </a:r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1285852" y="3692469"/>
              <a:ext cx="1596365" cy="822244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19"/>
          <p:cNvGrpSpPr>
            <a:grpSpLocks/>
          </p:cNvGrpSpPr>
          <p:nvPr/>
        </p:nvGrpSpPr>
        <p:grpSpPr bwMode="auto">
          <a:xfrm>
            <a:off x="4364038" y="3214688"/>
            <a:ext cx="1597025" cy="1300162"/>
            <a:chOff x="4364555" y="3214686"/>
            <a:chExt cx="1596365" cy="1300027"/>
          </a:xfrm>
        </p:grpSpPr>
        <p:sp>
          <p:nvSpPr>
            <p:cNvPr id="30728" name="Rectangle 8"/>
            <p:cNvSpPr>
              <a:spLocks noChangeArrowheads="1"/>
            </p:cNvSpPr>
            <p:nvPr/>
          </p:nvSpPr>
          <p:spPr bwMode="auto">
            <a:xfrm>
              <a:off x="4643438" y="3214686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2 Н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4364555" y="3692473"/>
              <a:ext cx="1596365" cy="82224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467544" y="437425"/>
            <a:ext cx="8462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3. Чему равна равнодействующая трёх сил,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приложенных к телу в точке А? </a:t>
            </a:r>
          </a:p>
        </p:txBody>
      </p:sp>
      <p:sp>
        <p:nvSpPr>
          <p:cNvPr id="31747" name="Rectangle 12"/>
          <p:cNvSpPr>
            <a:spLocks noChangeArrowheads="1"/>
          </p:cNvSpPr>
          <p:nvPr/>
        </p:nvSpPr>
        <p:spPr bwMode="auto">
          <a:xfrm>
            <a:off x="3571875" y="2214563"/>
            <a:ext cx="519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>
                <a:latin typeface="Cambria" pitchFamily="18" charset="0"/>
              </a:rPr>
              <a:t>А</a:t>
            </a: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4395788" y="2928938"/>
            <a:ext cx="3248025" cy="1214437"/>
            <a:chOff x="4395786" y="2928934"/>
            <a:chExt cx="3248048" cy="1214446"/>
          </a:xfrm>
        </p:grpSpPr>
        <p:sp>
          <p:nvSpPr>
            <p:cNvPr id="31760" name="Rectangle 10"/>
            <p:cNvSpPr>
              <a:spLocks noChangeArrowheads="1"/>
            </p:cNvSpPr>
            <p:nvPr/>
          </p:nvSpPr>
          <p:spPr bwMode="auto">
            <a:xfrm>
              <a:off x="6286512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5Н </a:t>
              </a:r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4395786" y="3114672"/>
              <a:ext cx="3248048" cy="1028708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31749" name="Oval 11"/>
          <p:cNvSpPr>
            <a:spLocks noChangeArrowheads="1"/>
          </p:cNvSpPr>
          <p:nvPr/>
        </p:nvSpPr>
        <p:spPr bwMode="auto">
          <a:xfrm>
            <a:off x="3243263" y="3000375"/>
            <a:ext cx="1152525" cy="11430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3200" b="1" dirty="0">
              <a:latin typeface="Cambria" pitchFamily="18" charset="0"/>
            </a:endParaRPr>
          </a:p>
        </p:txBody>
      </p: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1357313" y="2857500"/>
            <a:ext cx="1885950" cy="1057275"/>
            <a:chOff x="1357290" y="2857496"/>
            <a:chExt cx="1885963" cy="1057282"/>
          </a:xfrm>
        </p:grpSpPr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2071670" y="2857496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3 Н</a:t>
              </a:r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1357290" y="3343274"/>
              <a:ext cx="1885963" cy="571504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19"/>
          <p:cNvGrpSpPr>
            <a:grpSpLocks/>
          </p:cNvGrpSpPr>
          <p:nvPr/>
        </p:nvGrpSpPr>
        <p:grpSpPr bwMode="auto">
          <a:xfrm>
            <a:off x="4395788" y="2928938"/>
            <a:ext cx="1885950" cy="985837"/>
            <a:chOff x="4395786" y="2928934"/>
            <a:chExt cx="1885963" cy="985844"/>
          </a:xfrm>
        </p:grpSpPr>
        <p:sp>
          <p:nvSpPr>
            <p:cNvPr id="31756" name="Rectangle 9"/>
            <p:cNvSpPr>
              <a:spLocks noChangeArrowheads="1"/>
            </p:cNvSpPr>
            <p:nvPr/>
          </p:nvSpPr>
          <p:spPr bwMode="auto">
            <a:xfrm>
              <a:off x="4786314" y="2928934"/>
              <a:ext cx="7088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ru-RU" sz="2800">
                  <a:latin typeface="Cambria" pitchFamily="18" charset="0"/>
                </a:rPr>
                <a:t>3 Н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4395786" y="3343274"/>
              <a:ext cx="1885963" cy="57150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4429125" y="3071814"/>
            <a:ext cx="3248025" cy="1454740"/>
            <a:chOff x="4429124" y="3071810"/>
            <a:chExt cx="3248048" cy="1454056"/>
          </a:xfrm>
        </p:grpSpPr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6516230" y="4002892"/>
              <a:ext cx="1008119" cy="522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ru-RU" sz="2800" dirty="0">
                  <a:latin typeface="Cambria" pitchFamily="18" charset="0"/>
                </a:rPr>
                <a:t>5Н </a:t>
              </a:r>
            </a:p>
          </p:txBody>
        </p:sp>
        <p:sp>
          <p:nvSpPr>
            <p:cNvPr id="18" name="Стрелка вправо 17"/>
            <p:cNvSpPr/>
            <p:nvPr/>
          </p:nvSpPr>
          <p:spPr>
            <a:xfrm>
              <a:off x="4429124" y="3071810"/>
              <a:ext cx="3248048" cy="1028217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143375" y="2500313"/>
            <a:ext cx="1214438" cy="1143000"/>
          </a:xfrm>
          <a:prstGeom prst="ellipse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4.Что происходит с телом в результате действия сил?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28813"/>
            <a:ext cx="7772400" cy="2000250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                                                  </a:t>
            </a:r>
            <a:r>
              <a:rPr lang="ru-RU" sz="4500" dirty="0"/>
              <a:t>10 Н                                                    10 Н          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 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2214563" y="2643188"/>
            <a:ext cx="2571750" cy="928687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786313" y="2643188"/>
            <a:ext cx="2571750" cy="9286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3" y="4357688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7030A0"/>
                </a:solidFill>
                <a:latin typeface="Cambria" pitchFamily="18" charset="0"/>
              </a:rPr>
              <a:t>Равнодействующая равна 0 значит тело либо находится в покое, либо движется равномерно и прямолинейно.</a:t>
            </a:r>
            <a:endParaRPr lang="ru-RU" sz="2400">
              <a:solidFill>
                <a:srgbClr val="7030A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88" y="332656"/>
            <a:ext cx="6883672" cy="59603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Решите задачки на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повторение: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7" y="1412776"/>
            <a:ext cx="6048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1.Найдите жесткость пружины ,если под действием груза 100г ,она растянулась на 3 см.</a:t>
            </a:r>
          </a:p>
        </p:txBody>
      </p:sp>
      <p:pic>
        <p:nvPicPr>
          <p:cNvPr id="4" name="Рисунок 3" descr="ммм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44208" y="1844824"/>
            <a:ext cx="1944216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2780928"/>
            <a:ext cx="62646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Чему равен вес тела , если его масса 5кг300г20мг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7346" name="Picture 2" descr="http://im4-tub-ru.yandex.net/i?id=2367878-66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717032"/>
            <a:ext cx="3960440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20600"/>
      </p:ext>
    </p:extLst>
  </p:cSld>
  <p:clrMapOvr>
    <a:masterClrMapping/>
  </p:clrMapOvr>
  <p:transition spd="slow">
    <p:cover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Каково показание динамометров?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2071688"/>
            <a:ext cx="2690813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1649413"/>
            <a:ext cx="2643187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10800000">
            <a:off x="2000250" y="3643313"/>
            <a:ext cx="714375" cy="28575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6072188" y="3786188"/>
            <a:ext cx="714375" cy="1587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Прямоугольник 5"/>
          <p:cNvSpPr>
            <a:spLocks noChangeArrowheads="1"/>
          </p:cNvSpPr>
          <p:nvPr/>
        </p:nvSpPr>
        <p:spPr bwMode="auto">
          <a:xfrm>
            <a:off x="5500688" y="2214563"/>
            <a:ext cx="3143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Спортсмен равномерно спускается на парашюте. Какова сила тяжести, действующая на парашютиста вместе с парашютом? Сила сопротивления воздуха 800 Н.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715000" y="51435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 Н</a:t>
            </a:r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445224"/>
            <a:ext cx="84969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R=0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то тело либо покоится,  либо двигается прямолинейно и равномерно.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928688" y="332656"/>
            <a:ext cx="6883672" cy="59603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Решите задачку</a:t>
            </a:r>
          </a:p>
        </p:txBody>
      </p:sp>
      <p:pic>
        <p:nvPicPr>
          <p:cNvPr id="62466" name="Picture 2" descr="http://s39.radikal.ru/i085/1004/b7/a12886a927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84784"/>
            <a:ext cx="4968552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928688" y="332656"/>
            <a:ext cx="6883672" cy="59603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Решите задачку</a:t>
            </a:r>
          </a:p>
        </p:txBody>
      </p:sp>
      <p:pic>
        <p:nvPicPr>
          <p:cNvPr id="26627" name="Содержимое 3" descr="репка.bmp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 l="8749" b="37917"/>
          <a:stretch>
            <a:fillRect/>
          </a:stretch>
        </p:blipFill>
        <p:spPr>
          <a:xfrm>
            <a:off x="683568" y="1052736"/>
            <a:ext cx="7643813" cy="3900488"/>
          </a:xfrm>
          <a:effectLst>
            <a:softEdge rad="112500"/>
          </a:effectLst>
        </p:spPr>
      </p:pic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428625" y="5013175"/>
            <a:ext cx="828675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Дед, взявшись за репку, развивает силу тяги до 600 Н, бабка до 100 Н, внучка до 50 Н, Жучка до 30 Н, кошка до 10 Н и мышка до 2 Н. Справилась бы с репкой эта компания без мышки, если силы, удерживающие репку, равны 791 Н</a:t>
            </a: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857625" y="6215063"/>
            <a:ext cx="1898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:</a:t>
            </a: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792 Н, нет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positphotos_3272830-Men-and-women-playing-tug-of-w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852936"/>
            <a:ext cx="8568952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26064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Кто победит ???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8942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Команда девушек тянет с силами : 150Н  ;  0,35кН ;  2,5гН 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0,00045 МН ; 40 Н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Команда парней тянет с силами :  175 Н ; 0,9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;  0,0008 МН;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0,005 кН ;   0,1 кН ;   1,5гН</a:t>
            </a:r>
          </a:p>
        </p:txBody>
      </p:sp>
    </p:spTree>
  </p:cSld>
  <p:clrMapOvr>
    <a:masterClrMapping/>
  </p:clrMapOvr>
  <p:transition spd="slow"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stolitsa.ee/photos/b/58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26064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Почему воз и ныне там?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   R=0</a:t>
            </a:r>
            <a:endParaRPr lang="ru-RU" sz="4000" dirty="0"/>
          </a:p>
        </p:txBody>
      </p:sp>
    </p:spTree>
  </p:cSld>
  <p:clrMapOvr>
    <a:masterClrMapping/>
  </p:clrMapOvr>
  <p:transition spd="slow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80199"/>
            <a:ext cx="7775575" cy="5497601"/>
          </a:xfrm>
        </p:spPr>
      </p:pic>
      <p:sp>
        <p:nvSpPr>
          <p:cNvPr id="5" name="TextBox 4"/>
          <p:cNvSpPr txBox="1"/>
          <p:nvPr/>
        </p:nvSpPr>
        <p:spPr>
          <a:xfrm>
            <a:off x="3059832" y="572161"/>
            <a:ext cx="3141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Результат действия силы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1146303"/>
            <a:ext cx="1330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Состояние </a:t>
            </a:r>
          </a:p>
          <a:p>
            <a:pPr algn="ctr"/>
            <a:r>
              <a:rPr lang="ru-RU" sz="1600" b="1" dirty="0"/>
              <a:t>покоя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1146303"/>
            <a:ext cx="1557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Равномерное</a:t>
            </a:r>
          </a:p>
          <a:p>
            <a:pPr algn="ctr"/>
            <a:r>
              <a:rPr lang="ru-RU" sz="1600" b="1" dirty="0"/>
              <a:t>движение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6307" y="1146412"/>
            <a:ext cx="1810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/>
              <a:t>Неравномерное</a:t>
            </a:r>
          </a:p>
          <a:p>
            <a:pPr algn="ctr"/>
            <a:r>
              <a:rPr lang="ru-RU" sz="1600" b="1" dirty="0"/>
              <a:t>движение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1553" y="1980564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Причина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7704" y="1966228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Причина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2971" y="2494637"/>
            <a:ext cx="2269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Уравновешенные,</a:t>
            </a:r>
          </a:p>
          <a:p>
            <a:pPr algn="ctr"/>
            <a:r>
              <a:rPr lang="ru-RU" b="1" dirty="0"/>
              <a:t>т.е. равные силы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85982" y="2514407"/>
            <a:ext cx="255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Неуравновешенные,</a:t>
            </a:r>
          </a:p>
          <a:p>
            <a:pPr algn="ctr"/>
            <a:r>
              <a:rPr lang="ru-RU" b="1" dirty="0"/>
              <a:t>т.е. неравные силы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9726" y="3645024"/>
            <a:ext cx="11560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|F</a:t>
            </a:r>
            <a:r>
              <a:rPr lang="en-US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= |F</a:t>
            </a:r>
            <a:r>
              <a:rPr lang="en-US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</a:p>
          <a:p>
            <a:pPr algn="ctr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↑↓F</a:t>
            </a:r>
            <a:r>
              <a:rPr lang="en-US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0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8768" y="3573016"/>
            <a:ext cx="35057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1.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Если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↑↑F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то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|F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2.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Если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↑↓F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то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|F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 Если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расположены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 углом друг к другу,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находим сложением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векторов сил по правилу: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треугольника;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параллелограмма.</a:t>
            </a:r>
          </a:p>
        </p:txBody>
      </p:sp>
      <p:cxnSp>
        <p:nvCxnSpPr>
          <p:cNvPr id="16" name="Прямая со стрелкой 15"/>
          <p:cNvCxnSpPr>
            <a:stCxn id="5" idx="2"/>
            <a:endCxn id="6" idx="0"/>
          </p:cNvCxnSpPr>
          <p:nvPr/>
        </p:nvCxnSpPr>
        <p:spPr>
          <a:xfrm flipH="1">
            <a:off x="1564967" y="941493"/>
            <a:ext cx="3065392" cy="2048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7" idx="0"/>
          </p:cNvCxnSpPr>
          <p:nvPr/>
        </p:nvCxnSpPr>
        <p:spPr>
          <a:xfrm flipH="1">
            <a:off x="3550731" y="941493"/>
            <a:ext cx="1079628" cy="2048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8" idx="0"/>
          </p:cNvCxnSpPr>
          <p:nvPr/>
        </p:nvCxnSpPr>
        <p:spPr>
          <a:xfrm>
            <a:off x="4630359" y="941493"/>
            <a:ext cx="2031261" cy="20491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  <a:endCxn id="10" idx="0"/>
          </p:cNvCxnSpPr>
          <p:nvPr/>
        </p:nvCxnSpPr>
        <p:spPr>
          <a:xfrm>
            <a:off x="1564967" y="1731078"/>
            <a:ext cx="932803" cy="235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2"/>
            <a:endCxn id="10" idx="0"/>
          </p:cNvCxnSpPr>
          <p:nvPr/>
        </p:nvCxnSpPr>
        <p:spPr>
          <a:xfrm flipH="1">
            <a:off x="2497770" y="1731078"/>
            <a:ext cx="1052961" cy="2351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2"/>
            <a:endCxn id="9" idx="0"/>
          </p:cNvCxnSpPr>
          <p:nvPr/>
        </p:nvCxnSpPr>
        <p:spPr>
          <a:xfrm flipH="1">
            <a:off x="6661619" y="1731187"/>
            <a:ext cx="1" cy="24937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0" idx="2"/>
            <a:endCxn id="11" idx="0"/>
          </p:cNvCxnSpPr>
          <p:nvPr/>
        </p:nvCxnSpPr>
        <p:spPr>
          <a:xfrm flipH="1">
            <a:off x="2497769" y="2335560"/>
            <a:ext cx="1" cy="1590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9" idx="2"/>
            <a:endCxn id="12" idx="0"/>
          </p:cNvCxnSpPr>
          <p:nvPr/>
        </p:nvCxnSpPr>
        <p:spPr>
          <a:xfrm>
            <a:off x="6661619" y="2349896"/>
            <a:ext cx="1" cy="16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1" idx="2"/>
            <a:endCxn id="13" idx="0"/>
          </p:cNvCxnSpPr>
          <p:nvPr/>
        </p:nvCxnSpPr>
        <p:spPr>
          <a:xfrm>
            <a:off x="2497769" y="3140968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2" idx="2"/>
            <a:endCxn id="14" idx="0"/>
          </p:cNvCxnSpPr>
          <p:nvPr/>
        </p:nvCxnSpPr>
        <p:spPr>
          <a:xfrm>
            <a:off x="6661620" y="3160738"/>
            <a:ext cx="0" cy="41227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14625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80199"/>
            <a:ext cx="7775575" cy="5497601"/>
          </a:xfrm>
        </p:spPr>
      </p:pic>
      <p:sp>
        <p:nvSpPr>
          <p:cNvPr id="8" name="TextBox 7"/>
          <p:cNvSpPr txBox="1"/>
          <p:nvPr/>
        </p:nvSpPr>
        <p:spPr>
          <a:xfrm>
            <a:off x="2836197" y="611396"/>
            <a:ext cx="348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Правила сложения векторов</a:t>
            </a:r>
          </a:p>
        </p:txBody>
      </p:sp>
      <p:cxnSp>
        <p:nvCxnSpPr>
          <p:cNvPr id="12" name="Прямая соединительная линия 11"/>
          <p:cNvCxnSpPr>
            <a:stCxn id="7" idx="2"/>
          </p:cNvCxnSpPr>
          <p:nvPr/>
        </p:nvCxnSpPr>
        <p:spPr>
          <a:xfrm flipV="1">
            <a:off x="4572001" y="980728"/>
            <a:ext cx="5698" cy="5197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084288" y="1267520"/>
            <a:ext cx="1008112" cy="1296144"/>
          </a:xfrm>
          <a:prstGeom prst="straightConnector1">
            <a:avLst/>
          </a:prstGeom>
          <a:ln w="381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267744" y="1556792"/>
            <a:ext cx="1296144" cy="504056"/>
          </a:xfrm>
          <a:prstGeom prst="straightConnector1">
            <a:avLst/>
          </a:prstGeom>
          <a:ln w="3810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004048" y="1267520"/>
            <a:ext cx="1008112" cy="1296144"/>
          </a:xfrm>
          <a:prstGeom prst="straightConnector1">
            <a:avLst/>
          </a:prstGeom>
          <a:ln w="381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1084288" y="4561622"/>
            <a:ext cx="1008112" cy="1296144"/>
          </a:xfrm>
          <a:prstGeom prst="straightConnector1">
            <a:avLst/>
          </a:prstGeom>
          <a:ln w="381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004048" y="4561622"/>
            <a:ext cx="1008112" cy="1296144"/>
          </a:xfrm>
          <a:prstGeom prst="straightConnector1">
            <a:avLst/>
          </a:prstGeom>
          <a:ln w="38100">
            <a:solidFill>
              <a:srgbClr val="0070C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023058" y="5353710"/>
            <a:ext cx="1296144" cy="504056"/>
          </a:xfrm>
          <a:prstGeom prst="straightConnector1">
            <a:avLst/>
          </a:prstGeom>
          <a:ln w="3810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092400" y="4057566"/>
            <a:ext cx="1296144" cy="504056"/>
          </a:xfrm>
          <a:prstGeom prst="straightConnector1">
            <a:avLst/>
          </a:prstGeom>
          <a:ln w="3810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6319202" y="1567860"/>
            <a:ext cx="1296144" cy="504056"/>
          </a:xfrm>
          <a:prstGeom prst="straightConnector1">
            <a:avLst/>
          </a:prstGeom>
          <a:ln w="38100">
            <a:solidFill>
              <a:srgbClr val="00B05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012160" y="4057566"/>
            <a:ext cx="1296144" cy="504056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6300192" y="4065950"/>
            <a:ext cx="1008112" cy="1296144"/>
          </a:xfrm>
          <a:prstGeom prst="straightConnector1">
            <a:avLst/>
          </a:prstGeom>
          <a:ln w="38100">
            <a:solidFill>
              <a:srgbClr val="0070C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1084288" y="4057566"/>
            <a:ext cx="2304256" cy="1800200"/>
          </a:xfrm>
          <a:prstGeom prst="straightConnector1">
            <a:avLst/>
          </a:prstGeom>
          <a:ln w="571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004048" y="4065950"/>
            <a:ext cx="2304256" cy="1800200"/>
          </a:xfrm>
          <a:prstGeom prst="straightConnector1">
            <a:avLst/>
          </a:prstGeom>
          <a:ln w="5715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21420" y="959743"/>
            <a:ext cx="2218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Правило треугольника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959741"/>
            <a:ext cx="2622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Правило </a:t>
            </a:r>
            <a:r>
              <a:rPr lang="ru-RU" sz="1400" b="1" dirty="0">
                <a:hlinkClick r:id="rId3" action="ppaction://hlinksldjump"/>
              </a:rPr>
              <a:t>параллелограмма</a:t>
            </a:r>
            <a:endParaRPr lang="ru-RU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187624" y="1567860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567860"/>
                <a:ext cx="39145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764139" y="1937192"/>
                <a:ext cx="388247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4139" y="1937192"/>
                <a:ext cx="388247" cy="4104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16650" y="4714022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650" y="4714022"/>
                <a:ext cx="39145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96890" y="4714022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90" y="4714022"/>
                <a:ext cx="39145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23058" y="1624154"/>
                <a:ext cx="391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058" y="1624154"/>
                <a:ext cx="39145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18036" y="5652517"/>
                <a:ext cx="388247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036" y="5652517"/>
                <a:ext cx="388247" cy="4104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527569" y="3717032"/>
                <a:ext cx="388247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569" y="3717032"/>
                <a:ext cx="388247" cy="4104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967274" y="1937192"/>
                <a:ext cx="388247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274" y="1937192"/>
                <a:ext cx="388247" cy="4104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14291" y="4807631"/>
                <a:ext cx="633507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endParaRPr lang="ru-RU" b="1" i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291" y="4807631"/>
                <a:ext cx="633507" cy="410497"/>
              </a:xfrm>
              <a:prstGeom prst="rect">
                <a:avLst/>
              </a:prstGeom>
              <a:blipFill rotWithShape="1">
                <a:blip r:embed="rId12"/>
                <a:stretch>
                  <a:fillRect t="-4478" b="-268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804248" y="4807631"/>
                <a:ext cx="633507" cy="4104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2000" b="1" i="1" dirty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endParaRPr lang="ru-RU" b="1" i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807631"/>
                <a:ext cx="633507" cy="410497"/>
              </a:xfrm>
              <a:prstGeom prst="rect">
                <a:avLst/>
              </a:prstGeom>
              <a:blipFill rotWithShape="1">
                <a:blip r:embed="rId13"/>
                <a:stretch>
                  <a:fillRect t="-4478" r="-962" b="-268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81975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3"/>
            <a:ext cx="7632847" cy="667202"/>
          </a:xfrm>
        </p:spPr>
        <p:txBody>
          <a:bodyPr>
            <a:norm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Алгоритм анализа состояния тела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432048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/>
              <a:t>Движется тело или покоится? Если движется, то движение равномерное или неравномерное?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Сколько сил действует на тело?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Как эти силы направлены по отношению к телу?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Какова величина сил?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/>
              <a:t>Чему равна равнодействующая сил и куда она направлена?</a:t>
            </a:r>
          </a:p>
        </p:txBody>
      </p:sp>
    </p:spTree>
    <p:extLst>
      <p:ext uri="{BB962C8B-B14F-4D97-AF65-F5344CB8AC3E}">
        <p14:creationId xmlns:p14="http://schemas.microsoft.com/office/powerpoint/2010/main" val="335392365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80199"/>
            <a:ext cx="7775575" cy="5497601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Найти равнодействующую сил , учитывая, что 1 клетка равна 1Н, определить направление и изобразить её на рисунке</a:t>
            </a:r>
            <a:endParaRPr lang="ru-RU" sz="14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1835696" y="227687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6" idx="6"/>
          </p:cNvCxnSpPr>
          <p:nvPr/>
        </p:nvCxnSpPr>
        <p:spPr>
          <a:xfrm>
            <a:off x="1979712" y="2348880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79712" y="2348880"/>
            <a:ext cx="3888432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979712" y="2348880"/>
            <a:ext cx="583264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39752" y="1772816"/>
                <a:ext cx="487633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US" b="1" i="1" baseline="-250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772816"/>
                <a:ext cx="487633" cy="4029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72000" y="1779326"/>
                <a:ext cx="487634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US" b="1" i="1" baseline="-2500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79326"/>
                <a:ext cx="487634" cy="4029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70313" y="1798207"/>
                <a:ext cx="39626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313" y="1798207"/>
                <a:ext cx="396262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55576" y="3284984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Тело движется. Движение неравномерное.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тело действуют две силы.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Силы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сонаправлены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т.е. направлены в одну сторону, поэтому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 |F</a:t>
            </a:r>
            <a:r>
              <a:rPr lang="en-US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F</a:t>
            </a:r>
            <a:r>
              <a:rPr lang="en-US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= 10H, F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= 20H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 = |F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+ F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| = |10H + 20H| = 30H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направлена в ту же сторону, что и силы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08493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80199"/>
            <a:ext cx="7775575" cy="5497601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Найти равнодействующую сил , учитывая, что 1 клетка равна 1Н, определить направление и изобразить её на рисунке</a:t>
            </a:r>
            <a:endParaRPr lang="ru-RU" sz="14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3419872" y="2276872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6" idx="2"/>
          </p:cNvCxnSpPr>
          <p:nvPr/>
        </p:nvCxnSpPr>
        <p:spPr>
          <a:xfrm flipH="1">
            <a:off x="1475656" y="2348880"/>
            <a:ext cx="194421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6"/>
          </p:cNvCxnSpPr>
          <p:nvPr/>
        </p:nvCxnSpPr>
        <p:spPr>
          <a:xfrm>
            <a:off x="3563888" y="2348880"/>
            <a:ext cx="3888432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563888" y="2348880"/>
            <a:ext cx="1944216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75656" y="1772815"/>
                <a:ext cx="487633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US" b="1" i="1" baseline="-250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772815"/>
                <a:ext cx="487633" cy="4029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64686" y="1794976"/>
                <a:ext cx="487634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US" b="1" i="1" baseline="-2500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686" y="1794976"/>
                <a:ext cx="487634" cy="4029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059634" y="1794976"/>
                <a:ext cx="39626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634" y="1794976"/>
                <a:ext cx="396262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719572" y="3645024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/>
              <a:t>Тело движется. Движение неравномерное.</a:t>
            </a:r>
          </a:p>
          <a:p>
            <a:pPr marL="342900" indent="-342900">
              <a:buAutoNum type="arabicPeriod"/>
            </a:pPr>
            <a:r>
              <a:rPr lang="ru-RU" b="1" dirty="0"/>
              <a:t>На тело действуют две силы.</a:t>
            </a:r>
          </a:p>
          <a:p>
            <a:pPr marL="342900" indent="-342900">
              <a:buAutoNum type="arabicPeriod"/>
            </a:pPr>
            <a:r>
              <a:rPr lang="ru-RU" b="1" dirty="0"/>
              <a:t>Силы направлены противоположно друг другу, поэтому        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= |F</a:t>
            </a:r>
            <a:r>
              <a:rPr lang="en-US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F</a:t>
            </a:r>
            <a:r>
              <a:rPr lang="en-US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ru-RU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= 10H, F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= 20H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 = |F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– F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| = |20H – 10H| = 10H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; направлена в ту же сторону, что и большая сила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3807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воз и ныне там???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 l="17046" t="6392" r="19885" b="8380"/>
          <a:stretch>
            <a:fillRect/>
          </a:stretch>
        </p:blipFill>
        <p:spPr>
          <a:xfrm>
            <a:off x="142875" y="2143125"/>
            <a:ext cx="3568700" cy="416619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86188" y="1412777"/>
            <a:ext cx="5143500" cy="4854674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b="1" dirty="0">
                <a:latin typeface="Monotype Corsiva" pitchFamily="66" charset="0"/>
                <a:cs typeface="Times New Roman" pitchFamily="18" charset="0"/>
              </a:rPr>
              <a:t>    Однажды Лебедь, Рак да Щука</a:t>
            </a:r>
            <a:br>
              <a:rPr lang="ru-RU" b="1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Везти с поклажей воз взялись, </a:t>
            </a:r>
            <a:br>
              <a:rPr lang="ru-RU" b="1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И вместе трое все в него впряглись; </a:t>
            </a:r>
            <a:br>
              <a:rPr lang="ru-RU" b="1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Из кожи лезут вон, </a:t>
            </a:r>
            <a:br>
              <a:rPr lang="ru-RU" b="1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а возу все нет ходу! </a:t>
            </a:r>
            <a:br>
              <a:rPr lang="ru-RU" b="1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Поклажа бы для них казалась и легка:</a:t>
            </a:r>
            <a:br>
              <a:rPr lang="ru-RU" b="1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Да Лебедь рвется в облака, </a:t>
            </a:r>
            <a:br>
              <a:rPr lang="ru-RU" b="1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Рак пятится назад, а Щука тянет в воду. </a:t>
            </a:r>
            <a:br>
              <a:rPr lang="ru-RU" b="1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Кто виноват из них, кто прав,— судить не нам;</a:t>
            </a:r>
            <a:br>
              <a:rPr lang="ru-RU" b="1" dirty="0"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latin typeface="Monotype Corsiva" pitchFamily="66" charset="0"/>
                <a:cs typeface="Times New Roman" pitchFamily="18" charset="0"/>
              </a:rPr>
              <a:t>Да только воз и ныне там.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6136" y="61653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Ищи ответ в конце урока!</a:t>
            </a:r>
          </a:p>
        </p:txBody>
      </p:sp>
    </p:spTree>
  </p:cSld>
  <p:clrMapOvr>
    <a:masterClrMapping/>
  </p:clrMapOvr>
  <p:transition spd="slow">
    <p:cover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80199"/>
            <a:ext cx="7775575" cy="5497601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направление равнодействующей сил и показать его на рисунке</a:t>
            </a:r>
            <a:endParaRPr lang="ru-RU" sz="14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2627784" y="30689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6" idx="1"/>
          </p:cNvCxnSpPr>
          <p:nvPr/>
        </p:nvCxnSpPr>
        <p:spPr>
          <a:xfrm flipH="1" flipV="1">
            <a:off x="1331640" y="1556792"/>
            <a:ext cx="1317235" cy="15332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6"/>
          </p:cNvCxnSpPr>
          <p:nvPr/>
        </p:nvCxnSpPr>
        <p:spPr>
          <a:xfrm>
            <a:off x="2771800" y="3140968"/>
            <a:ext cx="288032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0" y="1556792"/>
            <a:ext cx="2952328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4283968" y="1556792"/>
            <a:ext cx="1368152" cy="158417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7"/>
          </p:cNvCxnSpPr>
          <p:nvPr/>
        </p:nvCxnSpPr>
        <p:spPr>
          <a:xfrm flipV="1">
            <a:off x="2750709" y="1556792"/>
            <a:ext cx="1533259" cy="1533259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4007" y="1603648"/>
                <a:ext cx="487633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US" b="1" i="1" baseline="-250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07" y="1603648"/>
                <a:ext cx="487633" cy="4029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73869" y="1153861"/>
                <a:ext cx="39626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869" y="1153861"/>
                <a:ext cx="396262" cy="4029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24128" y="3140968"/>
                <a:ext cx="487634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US" b="1" i="1" baseline="-2500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140968"/>
                <a:ext cx="487634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55576" y="400506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Тело движется. Движение неравномерное.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тело действуют две силы.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Силы направлены под углом друг другу.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Равнодействующую сил находим по правилу параллелограмма, т.к. векторы сил приложены к одной точке.</a:t>
            </a:r>
          </a:p>
        </p:txBody>
      </p:sp>
    </p:spTree>
    <p:extLst>
      <p:ext uri="{BB962C8B-B14F-4D97-AF65-F5344CB8AC3E}">
        <p14:creationId xmlns:p14="http://schemas.microsoft.com/office/powerpoint/2010/main" val="288536058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680199"/>
            <a:ext cx="7775575" cy="5497601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Определить направление равнодействующей сил и показать его на рисунке</a:t>
            </a:r>
            <a:endParaRPr lang="ru-RU" sz="1400" dirty="0"/>
          </a:p>
        </p:txBody>
      </p:sp>
      <p:sp>
        <p:nvSpPr>
          <p:cNvPr id="6" name="Блок-схема: узел 5"/>
          <p:cNvSpPr/>
          <p:nvPr/>
        </p:nvSpPr>
        <p:spPr>
          <a:xfrm>
            <a:off x="2627784" y="306896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699792" y="1153861"/>
            <a:ext cx="1" cy="1915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6"/>
          </p:cNvCxnSpPr>
          <p:nvPr/>
        </p:nvCxnSpPr>
        <p:spPr>
          <a:xfrm>
            <a:off x="2771800" y="3140968"/>
            <a:ext cx="2880320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99792" y="1153861"/>
            <a:ext cx="2952328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652120" y="1153861"/>
            <a:ext cx="0" cy="19871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7"/>
          </p:cNvCxnSpPr>
          <p:nvPr/>
        </p:nvCxnSpPr>
        <p:spPr>
          <a:xfrm flipV="1">
            <a:off x="2750709" y="1153861"/>
            <a:ext cx="2901411" cy="193619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10871" y="1156483"/>
                <a:ext cx="487633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US" b="1" i="1" baseline="-2500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871" y="1156483"/>
                <a:ext cx="487633" cy="4029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69814" y="1156483"/>
                <a:ext cx="39626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814" y="1156483"/>
                <a:ext cx="396262" cy="4029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24128" y="3092165"/>
                <a:ext cx="487634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US" b="1" i="1" baseline="-2500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acc>
                    </m:oMath>
                  </m:oMathPara>
                </a14:m>
                <a:endParaRPr lang="ru-RU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092165"/>
                <a:ext cx="487634" cy="4029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55576" y="400506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Тело движется. Движение неравномерное.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 тело действуют две силы.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Силы направлены под углом друг другу.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Равнодействующую сил находим по правилу параллелограмма, т.к. векторы сил приложены к одной точке.</a:t>
            </a:r>
          </a:p>
        </p:txBody>
      </p:sp>
    </p:spTree>
    <p:extLst>
      <p:ext uri="{BB962C8B-B14F-4D97-AF65-F5344CB8AC3E}">
        <p14:creationId xmlns:p14="http://schemas.microsoft.com/office/powerpoint/2010/main" val="25558173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704138" cy="5447093"/>
          </a:xfrm>
        </p:spPr>
      </p:pic>
      <p:sp>
        <p:nvSpPr>
          <p:cNvPr id="8" name="TextBox 7"/>
          <p:cNvSpPr txBox="1"/>
          <p:nvPr/>
        </p:nvSpPr>
        <p:spPr>
          <a:xfrm>
            <a:off x="755576" y="69269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Найдем равнодействующую, используя пары сложения сил: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  <a:r>
              <a:rPr 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b="1" baseline="-2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5281166" y="1399969"/>
            <a:ext cx="10914" cy="2317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52256" y="3724076"/>
            <a:ext cx="15841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92080" y="3697398"/>
            <a:ext cx="0" cy="12170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168850" y="3726358"/>
            <a:ext cx="3119410" cy="95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/>
          <p:cNvSpPr/>
          <p:nvPr/>
        </p:nvSpPr>
        <p:spPr>
          <a:xfrm>
            <a:off x="5252256" y="369739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24264" y="1399969"/>
                <a:ext cx="436024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1600" b="1" baseline="-25000" dirty="0">
                    <a:solidFill>
                      <a:schemeClr val="tx1"/>
                    </a:solidFill>
                  </a:rPr>
                  <a:t>1</a:t>
                </a:r>
                <a:endParaRPr lang="ru-RU" sz="1600" b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264" y="1399969"/>
                <a:ext cx="436024" cy="368499"/>
              </a:xfrm>
              <a:prstGeom prst="rect">
                <a:avLst/>
              </a:prstGeom>
              <a:blipFill rotWithShape="1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00248" y="4604839"/>
                <a:ext cx="395888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ru-RU" sz="1600" b="1" baseline="-25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48" y="4604839"/>
                <a:ext cx="395888" cy="368499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75570" y="3284637"/>
                <a:ext cx="360040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ru-RU" sz="1600" b="1" i="0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1600" b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570" y="3284637"/>
                <a:ext cx="360040" cy="3684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48999" y="3284637"/>
                <a:ext cx="399467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ru-RU" sz="1600" b="1" baseline="-25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999" y="3284637"/>
                <a:ext cx="399467" cy="368499"/>
              </a:xfrm>
              <a:prstGeom prst="rect">
                <a:avLst/>
              </a:prstGeom>
              <a:blipFill rotWithShape="1">
                <a:blip r:embed="rId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5262801" y="1399969"/>
            <a:ext cx="1585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836432" y="1420825"/>
            <a:ext cx="11769" cy="231468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20" idx="7"/>
          </p:cNvCxnSpPr>
          <p:nvPr/>
        </p:nvCxnSpPr>
        <p:spPr>
          <a:xfrm flipV="1">
            <a:off x="5313719" y="1399969"/>
            <a:ext cx="1522713" cy="2307974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48200" y="1420825"/>
                <a:ext cx="532111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1600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sz="1600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,2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200" y="1420825"/>
                <a:ext cx="532111" cy="368499"/>
              </a:xfrm>
              <a:prstGeom prst="rect">
                <a:avLst/>
              </a:prstGeom>
              <a:blipFill rotWithShape="1"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2168850" y="3724076"/>
            <a:ext cx="0" cy="11789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168850" y="4903056"/>
            <a:ext cx="3112316" cy="380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20" idx="3"/>
          </p:cNvCxnSpPr>
          <p:nvPr/>
        </p:nvCxnSpPr>
        <p:spPr>
          <a:xfrm flipH="1">
            <a:off x="2168850" y="3758861"/>
            <a:ext cx="3093951" cy="114609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103562" y="5013175"/>
                <a:ext cx="524222" cy="368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ru-RU" sz="1600" b="1" baseline="-25000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3,4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562" y="5013175"/>
                <a:ext cx="524222" cy="368499"/>
              </a:xfrm>
              <a:prstGeom prst="rect">
                <a:avLst/>
              </a:prstGeom>
              <a:blipFill rotWithShape="1"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Прямая соединительная линия 41"/>
          <p:cNvCxnSpPr/>
          <p:nvPr/>
        </p:nvCxnSpPr>
        <p:spPr>
          <a:xfrm flipH="1">
            <a:off x="3728555" y="1399969"/>
            <a:ext cx="3107877" cy="116493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2168850" y="2564904"/>
            <a:ext cx="1559705" cy="233815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20" idx="1"/>
          </p:cNvCxnSpPr>
          <p:nvPr/>
        </p:nvCxnSpPr>
        <p:spPr>
          <a:xfrm flipH="1" flipV="1">
            <a:off x="3728555" y="2564904"/>
            <a:ext cx="1534246" cy="114303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75856" y="2352490"/>
                <a:ext cx="360040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sz="2000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352490"/>
                <a:ext cx="360040" cy="43749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50382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0" grpId="0"/>
      <p:bldP spid="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5887"/>
            <a:ext cx="7776864" cy="5832648"/>
          </a:xfr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7"/>
            <a:ext cx="4572000" cy="34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38" y="1700808"/>
            <a:ext cx="4556549" cy="341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45519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27845"/>
            <a:ext cx="7704138" cy="5447093"/>
          </a:xfrm>
        </p:spPr>
      </p:pic>
      <p:sp>
        <p:nvSpPr>
          <p:cNvPr id="8" name="TextBox 7"/>
          <p:cNvSpPr txBox="1"/>
          <p:nvPr/>
        </p:nvSpPr>
        <p:spPr>
          <a:xfrm>
            <a:off x="755576" y="69269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Найти равнодействующую, используя разные пары сложения сил: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I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вариант: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F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1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и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F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3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, F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и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F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4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II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 вариант: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F</a:t>
            </a:r>
            <a:r>
              <a:rPr lang="en-US" sz="1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1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и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F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4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, F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2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и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F</a:t>
            </a:r>
            <a:r>
              <a:rPr lang="ru-RU" sz="1600" b="1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3</a:t>
            </a:r>
            <a:endParaRPr lang="ru-RU" sz="1600" b="1" baseline="-2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292080" y="1399969"/>
            <a:ext cx="0" cy="23170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252256" y="3724076"/>
            <a:ext cx="158417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292080" y="3697398"/>
            <a:ext cx="0" cy="12170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168850" y="3717032"/>
            <a:ext cx="3119410" cy="93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узел 19"/>
          <p:cNvSpPr/>
          <p:nvPr/>
        </p:nvSpPr>
        <p:spPr>
          <a:xfrm>
            <a:off x="5252256" y="3697398"/>
            <a:ext cx="72008" cy="72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24264" y="1399969"/>
                <a:ext cx="360040" cy="282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1100" b="1" baseline="-25000" dirty="0">
                    <a:solidFill>
                      <a:schemeClr val="tx1"/>
                    </a:solidFill>
                  </a:rPr>
                  <a:t>1</a:t>
                </a:r>
                <a:endParaRPr lang="ru-RU" sz="1100" b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264" y="1399969"/>
                <a:ext cx="360040" cy="282193"/>
              </a:xfrm>
              <a:prstGeom prst="rect">
                <a:avLst/>
              </a:prstGeom>
              <a:blipFill rotWithShape="1">
                <a:blip r:embed="rId6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00248" y="4581128"/>
                <a:ext cx="360040" cy="282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ru-RU" sz="1100" b="1" baseline="-25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48" y="4581128"/>
                <a:ext cx="360040" cy="282193"/>
              </a:xfrm>
              <a:prstGeom prst="rect">
                <a:avLst/>
              </a:prstGeom>
              <a:blipFill rotWithShape="1">
                <a:blip r:embed="rId7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68850" y="3369199"/>
                <a:ext cx="360040" cy="282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1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1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ru-RU" sz="1100" b="1" i="0" baseline="-25000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1100" b="1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850" y="3369199"/>
                <a:ext cx="360040" cy="28219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76392" y="3284984"/>
                <a:ext cx="360040" cy="282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1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1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ru-RU" sz="1100" b="1" baseline="-25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392" y="3284984"/>
                <a:ext cx="360040" cy="282193"/>
              </a:xfrm>
              <a:prstGeom prst="rect">
                <a:avLst/>
              </a:prstGeom>
              <a:blipFill rotWithShape="1">
                <a:blip r:embed="rId9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4423"/>
      </p:ext>
    </p:extLst>
  </p:cSld>
  <p:clrMapOvr>
    <a:masterClrMapping/>
  </p:clrMapOvr>
  <p:transition spd="slow">
    <p:cover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683568" y="2132856"/>
            <a:ext cx="7800032" cy="1656184"/>
            <a:chOff x="5232466" y="2460392"/>
            <a:chExt cx="2982872" cy="704996"/>
          </a:xfrm>
        </p:grpSpPr>
        <p:sp>
          <p:nvSpPr>
            <p:cNvPr id="3" name="TextBox 21"/>
            <p:cNvSpPr txBox="1">
              <a:spLocks noChangeArrowheads="1"/>
            </p:cNvSpPr>
            <p:nvPr/>
          </p:nvSpPr>
          <p:spPr bwMode="auto">
            <a:xfrm>
              <a:off x="6058580" y="2643182"/>
              <a:ext cx="2156758" cy="4061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i="1" dirty="0">
                  <a:latin typeface="Georgia" pitchFamily="18" charset="0"/>
                </a:rPr>
                <a:t>Домашнее задание : §</a:t>
              </a:r>
            </a:p>
            <a:p>
              <a:pPr algn="ctr"/>
              <a:r>
                <a:rPr lang="ru-RU" sz="2800" b="1" i="1" dirty="0">
                  <a:latin typeface="Georgia" pitchFamily="18" charset="0"/>
                </a:rPr>
                <a:t>15.1, 15.4 – 15.8</a:t>
              </a:r>
            </a:p>
          </p:txBody>
        </p:sp>
        <p:pic>
          <p:nvPicPr>
            <p:cNvPr id="4" name="Picture 19" descr="C:\Documents and Settings\User\Local Settings\Temporary Internet Files\Content.IE5\XV6GY5LN\MCj04377970000[1].wm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067614">
              <a:off x="5232466" y="2460392"/>
              <a:ext cx="784224" cy="704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Чаще всего в повседневной жизни мы встречаемся с тем, что на тело действует не одна, а сразу несколько сил. </a:t>
            </a:r>
          </a:p>
        </p:txBody>
      </p:sp>
      <p:pic>
        <p:nvPicPr>
          <p:cNvPr id="10244" name="Picture 4" descr="http://sh-fizika.ru/uploads/posts/2010-11/1289779539_img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96752"/>
            <a:ext cx="3960440" cy="2723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://www.rasc.ru/files/26-923-1-10279-9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196752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101.ru/vardata/modules/phorum/images/436086560/99527/ori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861048"/>
            <a:ext cx="41764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kupitruck.ru/images/upload/120112123427_big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3898875"/>
            <a:ext cx="4356079" cy="295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Какие силы действуют на самолёт?</a:t>
            </a:r>
          </a:p>
        </p:txBody>
      </p:sp>
      <p:pic>
        <p:nvPicPr>
          <p:cNvPr id="5" name="Содержимое 4" descr="image1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357290" y="1428736"/>
            <a:ext cx="6212802" cy="4659602"/>
          </a:xfrm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 rot="10800000">
            <a:off x="2428875" y="2428875"/>
            <a:ext cx="1714500" cy="1285875"/>
          </a:xfrm>
          <a:prstGeom prst="straightConnector1">
            <a:avLst/>
          </a:prstGeom>
          <a:ln w="1016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142457" y="4715669"/>
            <a:ext cx="2000250" cy="1587"/>
          </a:xfrm>
          <a:prstGeom prst="straightConnector1">
            <a:avLst/>
          </a:pr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3106738" y="2679700"/>
            <a:ext cx="2082800" cy="9525"/>
          </a:xfrm>
          <a:prstGeom prst="straightConnector1">
            <a:avLst/>
          </a:prstGeom>
          <a:ln w="1016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4143375" y="3714750"/>
            <a:ext cx="3197225" cy="2286000"/>
            <a:chOff x="4143372" y="3714752"/>
            <a:chExt cx="3197243" cy="2286016"/>
          </a:xfrm>
        </p:grpSpPr>
        <p:cxnSp>
          <p:nvCxnSpPr>
            <p:cNvPr id="9" name="Прямая со стрелкой 8"/>
            <p:cNvCxnSpPr/>
            <p:nvPr/>
          </p:nvCxnSpPr>
          <p:spPr>
            <a:xfrm>
              <a:off x="4143372" y="3714752"/>
              <a:ext cx="2928954" cy="2286016"/>
            </a:xfrm>
            <a:prstGeom prst="straightConnector1">
              <a:avLst/>
            </a:prstGeom>
            <a:ln w="101600" cap="flat">
              <a:solidFill>
                <a:srgbClr val="FF0000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4" name="Object 26" descr="Пергамент"/>
            <p:cNvGraphicFramePr>
              <a:graphicFrameLocks noChangeAspect="1"/>
            </p:cNvGraphicFramePr>
            <p:nvPr/>
          </p:nvGraphicFramePr>
          <p:xfrm>
            <a:off x="6643702" y="5072074"/>
            <a:ext cx="696913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330057" imgH="253890" progId="Equation.3">
                    <p:embed/>
                  </p:oleObj>
                </mc:Choice>
                <mc:Fallback>
                  <p:oleObj name="Формула" r:id="rId3" imgW="330057" imgH="253890" progId="Equation.3">
                    <p:embed/>
                    <p:pic>
                      <p:nvPicPr>
                        <p:cNvPr id="0" name="Object 26" descr="Пергамент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3702" y="5072074"/>
                          <a:ext cx="696913" cy="536575"/>
                        </a:xfrm>
                        <a:prstGeom prst="rect">
                          <a:avLst/>
                        </a:prstGeom>
                        <a:blipFill dpi="0" rotWithShape="0">
                          <a:blip r:embed="rId5"/>
                          <a:srcRect/>
                          <a:tile tx="0" ty="0" sx="100000" sy="100000" flip="none" algn="tl"/>
                        </a:blip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413" name="Object 27" descr="Пергамент"/>
          <p:cNvGraphicFramePr>
            <a:graphicFrameLocks noChangeAspect="1"/>
          </p:cNvGraphicFramePr>
          <p:nvPr/>
        </p:nvGraphicFramePr>
        <p:xfrm>
          <a:off x="4224338" y="5214938"/>
          <a:ext cx="6953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330120" imgH="253800" progId="Equation.3">
                  <p:embed/>
                </p:oleObj>
              </mc:Choice>
              <mc:Fallback>
                <p:oleObj name="Формула" r:id="rId6" imgW="330120" imgH="253800" progId="Equation.3">
                  <p:embed/>
                  <p:pic>
                    <p:nvPicPr>
                      <p:cNvPr id="0" name="Object 27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5214938"/>
                        <a:ext cx="695325" cy="536575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28" descr="Пергамент"/>
          <p:cNvGraphicFramePr>
            <a:graphicFrameLocks noChangeAspect="1"/>
          </p:cNvGraphicFramePr>
          <p:nvPr/>
        </p:nvGraphicFramePr>
        <p:xfrm>
          <a:off x="1714500" y="2500313"/>
          <a:ext cx="6699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317087" imgH="266353" progId="Equation.3">
                  <p:embed/>
                </p:oleObj>
              </mc:Choice>
              <mc:Fallback>
                <p:oleObj name="Формула" r:id="rId8" imgW="317087" imgH="266353" progId="Equation.3">
                  <p:embed/>
                  <p:pic>
                    <p:nvPicPr>
                      <p:cNvPr id="0" name="Object 28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500313"/>
                        <a:ext cx="669925" cy="563562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29" descr="Пергамент"/>
          <p:cNvGraphicFramePr>
            <a:graphicFrameLocks noChangeAspect="1"/>
          </p:cNvGraphicFramePr>
          <p:nvPr/>
        </p:nvGraphicFramePr>
        <p:xfrm>
          <a:off x="4076700" y="1643063"/>
          <a:ext cx="115093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545760" imgH="253800" progId="Equation.3">
                  <p:embed/>
                </p:oleObj>
              </mc:Choice>
              <mc:Fallback>
                <p:oleObj name="Формула" r:id="rId10" imgW="545760" imgH="253800" progId="Equation.3">
                  <p:embed/>
                  <p:pic>
                    <p:nvPicPr>
                      <p:cNvPr id="0" name="Object 29" descr="Пергамент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1643063"/>
                        <a:ext cx="1150938" cy="536575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459801" y="116138"/>
            <a:ext cx="8208524" cy="2463404"/>
            <a:chOff x="357158" y="116632"/>
            <a:chExt cx="8143406" cy="23968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381519" y="935709"/>
              <a:ext cx="6072125" cy="157772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latin typeface="Arial" pitchFamily="34" charset="0"/>
                  <a:cs typeface="Arial" pitchFamily="34" charset="0"/>
                </a:rPr>
                <a:t>Сложение сил. Равнодействующая </a:t>
              </a:r>
              <a:r>
                <a:rPr lang="ru-RU" sz="2400" b="1">
                  <a:latin typeface="Arial" pitchFamily="34" charset="0"/>
                  <a:cs typeface="Arial" pitchFamily="34" charset="0"/>
                </a:rPr>
                <a:t>сила.</a:t>
              </a:r>
            </a:p>
          </p:txBody>
        </p:sp>
        <p:pic>
          <p:nvPicPr>
            <p:cNvPr id="1028" name="Picture 4" descr="C:\Documents and Settings\User\Desktop\Играем\обложка-2.bmp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7158" y="214290"/>
              <a:ext cx="1143008" cy="1584309"/>
            </a:xfrm>
            <a:prstGeom prst="ellipse">
              <a:avLst/>
            </a:prstGeom>
            <a:noFill/>
          </p:spPr>
        </p:pic>
        <p:pic>
          <p:nvPicPr>
            <p:cNvPr id="1030" name="Picture 6" descr="C:\Documents and Settings\User\Desktop\Играем\обложка-3.bmp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393798" y="116632"/>
              <a:ext cx="1106766" cy="1420780"/>
            </a:xfrm>
            <a:prstGeom prst="ellipse">
              <a:avLst/>
            </a:prstGeom>
            <a:noFill/>
          </p:spPr>
        </p:pic>
      </p:grpSp>
      <p:pic>
        <p:nvPicPr>
          <p:cNvPr id="16386" name="Picture 2" descr="http://sar-rodgor.ru/art_images/3/kana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5157192"/>
            <a:ext cx="4464496" cy="1296144"/>
          </a:xfrm>
          <a:prstGeom prst="rect">
            <a:avLst/>
          </a:prstGeom>
          <a:noFill/>
        </p:spPr>
      </p:pic>
      <p:pic>
        <p:nvPicPr>
          <p:cNvPr id="16" name="Picture 7" descr="03a-i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52320" y="2924944"/>
            <a:ext cx="1440160" cy="205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0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636912"/>
            <a:ext cx="1677292" cy="223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03a-i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085184"/>
            <a:ext cx="4143372" cy="1428190"/>
          </a:xfrm>
          <a:prstGeom prst="rect">
            <a:avLst/>
          </a:prstGeom>
          <a:noFill/>
          <a:ln w="38100" cmpd="dbl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906916" y="2842250"/>
            <a:ext cx="4572001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Цель урока: 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Ответить на вопрос: «Почему же «воз и ныне там»?» 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               Узнать, что такое равнодействующая сила и куда она направлена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Содержимое 3" descr="Shelby GT 40 MK II (3)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 l="7813" t="21765" r="3906" b="16609"/>
          <a:stretch>
            <a:fillRect/>
          </a:stretch>
        </p:blipFill>
        <p:spPr>
          <a:xfrm>
            <a:off x="285720" y="214290"/>
            <a:ext cx="8629650" cy="4000519"/>
          </a:xfrm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5286375" y="3571875"/>
            <a:ext cx="1785938" cy="285750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2050" name="Object 26"/>
          <p:cNvGraphicFramePr>
            <a:graphicFrameLocks noChangeAspect="1"/>
          </p:cNvGraphicFramePr>
          <p:nvPr/>
        </p:nvGraphicFramePr>
        <p:xfrm>
          <a:off x="6572250" y="4000500"/>
          <a:ext cx="5365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253780" imgH="266469" progId="Equation.3">
                  <p:embed/>
                </p:oleObj>
              </mc:Choice>
              <mc:Fallback>
                <p:oleObj name="Формула" r:id="rId3" imgW="253780" imgH="26646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4000500"/>
                        <a:ext cx="536575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2286000" y="3571875"/>
            <a:ext cx="3000375" cy="1036638"/>
            <a:chOff x="1643042" y="4714884"/>
            <a:chExt cx="3000396" cy="1036642"/>
          </a:xfrm>
        </p:grpSpPr>
        <p:sp>
          <p:nvSpPr>
            <p:cNvPr id="7" name="Стрелка влево 6"/>
            <p:cNvSpPr/>
            <p:nvPr/>
          </p:nvSpPr>
          <p:spPr>
            <a:xfrm>
              <a:off x="1643042" y="4714884"/>
              <a:ext cx="3000396" cy="285751"/>
            </a:xfrm>
            <a:prstGeom prst="lef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4099" name="Object 27"/>
            <p:cNvGraphicFramePr>
              <a:graphicFrameLocks noChangeAspect="1"/>
            </p:cNvGraphicFramePr>
            <p:nvPr/>
          </p:nvGraphicFramePr>
          <p:xfrm>
            <a:off x="1714460" y="5214951"/>
            <a:ext cx="696912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330057" imgH="253890" progId="Equation.3">
                    <p:embed/>
                  </p:oleObj>
                </mc:Choice>
                <mc:Fallback>
                  <p:oleObj name="Формула" r:id="rId5" imgW="330057" imgH="25389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460" y="5214951"/>
                          <a:ext cx="696912" cy="536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Стрелка вверх 9"/>
          <p:cNvSpPr/>
          <p:nvPr/>
        </p:nvSpPr>
        <p:spPr>
          <a:xfrm>
            <a:off x="5143500" y="2571750"/>
            <a:ext cx="285750" cy="1071563"/>
          </a:xfrm>
          <a:prstGeom prst="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13"/>
          <p:cNvGrpSpPr>
            <a:grpSpLocks/>
          </p:cNvGrpSpPr>
          <p:nvPr/>
        </p:nvGrpSpPr>
        <p:grpSpPr bwMode="auto">
          <a:xfrm>
            <a:off x="5143502" y="3786188"/>
            <a:ext cx="919164" cy="1179512"/>
            <a:chOff x="4500562" y="4929198"/>
            <a:chExt cx="919166" cy="1179517"/>
          </a:xfrm>
        </p:grpSpPr>
        <p:sp>
          <p:nvSpPr>
            <p:cNvPr id="9" name="Стрелка вниз 8"/>
            <p:cNvSpPr/>
            <p:nvPr/>
          </p:nvSpPr>
          <p:spPr>
            <a:xfrm>
              <a:off x="4500562" y="4929198"/>
              <a:ext cx="285751" cy="107156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4100" name="Object 28"/>
            <p:cNvGraphicFramePr>
              <a:graphicFrameLocks noChangeAspect="1"/>
            </p:cNvGraphicFramePr>
            <p:nvPr/>
          </p:nvGraphicFramePr>
          <p:xfrm>
            <a:off x="4724401" y="5572138"/>
            <a:ext cx="695327" cy="5365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7" imgW="330120" imgH="253800" progId="Equation.3">
                    <p:embed/>
                  </p:oleObj>
                </mc:Choice>
                <mc:Fallback>
                  <p:oleObj name="Формула" r:id="rId7" imgW="330120" imgH="25380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1" y="5572138"/>
                          <a:ext cx="695327" cy="53657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Стрелка влево 13"/>
          <p:cNvSpPr/>
          <p:nvPr/>
        </p:nvSpPr>
        <p:spPr>
          <a:xfrm>
            <a:off x="4067944" y="3429000"/>
            <a:ext cx="1285875" cy="5709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79512" y="5157192"/>
            <a:ext cx="8784976" cy="120032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Силу,  которая  производит  на  тело  такое  же  действие, как  несколько  одновременно действующих   сил,   называют равнодействующей  этих  сил.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9"/>
          <p:cNvGraphicFramePr>
            <a:graphicFrameLocks noChangeAspect="1"/>
          </p:cNvGraphicFramePr>
          <p:nvPr/>
        </p:nvGraphicFramePr>
        <p:xfrm>
          <a:off x="4310062" y="4005064"/>
          <a:ext cx="549969" cy="576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52280" imgH="215640" progId="Equation.3">
                  <p:embed/>
                </p:oleObj>
              </mc:Choice>
              <mc:Fallback>
                <p:oleObj name="Формула" r:id="rId9" imgW="152280" imgH="21564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2" y="4005064"/>
                        <a:ext cx="549969" cy="5764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Примеры равнодействующей.</a:t>
            </a:r>
            <a:endParaRPr lang="ru-RU" dirty="0"/>
          </a:p>
        </p:txBody>
      </p:sp>
      <p:pic>
        <p:nvPicPr>
          <p:cNvPr id="6" name="Сумма сил и движение тел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79512" y="1389518"/>
            <a:ext cx="8064896" cy="5243492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1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email"/>
          <a:srcRect r="16750"/>
          <a:stretch/>
        </p:blipFill>
        <p:spPr>
          <a:xfrm>
            <a:off x="1403648" y="2204864"/>
            <a:ext cx="6851104" cy="4032448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260648"/>
            <a:ext cx="8784976" cy="1440160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воздплава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воздплавание</Template>
  <TotalTime>259</TotalTime>
  <Words>1176</Words>
  <Application>Microsoft Office PowerPoint</Application>
  <PresentationFormat>Экран (4:3)</PresentationFormat>
  <Paragraphs>181</Paragraphs>
  <Slides>35</Slides>
  <Notes>5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6" baseType="lpstr">
      <vt:lpstr>Arial</vt:lpstr>
      <vt:lpstr>Calibri</vt:lpstr>
      <vt:lpstr>Cambria</vt:lpstr>
      <vt:lpstr>Cambria Math</vt:lpstr>
      <vt:lpstr>Georgia</vt:lpstr>
      <vt:lpstr>Monotype Corsiva</vt:lpstr>
      <vt:lpstr>Times New Roman</vt:lpstr>
      <vt:lpstr>Wingdings</vt:lpstr>
      <vt:lpstr>Wingdings 2</vt:lpstr>
      <vt:lpstr>воздплавание</vt:lpstr>
      <vt:lpstr>Формула</vt:lpstr>
      <vt:lpstr>Как называются силы изображенные на рисунке?  Дайте определение сил , обозначение и ед.измерения. </vt:lpstr>
      <vt:lpstr>Презентация PowerPoint</vt:lpstr>
      <vt:lpstr>Почему воз и ныне там???</vt:lpstr>
      <vt:lpstr>Презентация PowerPoint</vt:lpstr>
      <vt:lpstr>Какие силы действуют на самолёт?</vt:lpstr>
      <vt:lpstr>Презентация PowerPoint</vt:lpstr>
      <vt:lpstr>Презентация PowerPoint</vt:lpstr>
      <vt:lpstr>Примеры равнодействующей.</vt:lpstr>
      <vt:lpstr>Презентация PowerPoint</vt:lpstr>
      <vt:lpstr>Презентация PowerPoint</vt:lpstr>
      <vt:lpstr>Как направлена равнодействующая </vt:lpstr>
      <vt:lpstr>Презентация PowerPoint</vt:lpstr>
      <vt:lpstr>Как направлена равнодействующая </vt:lpstr>
      <vt:lpstr>Сложение сил</vt:lpstr>
      <vt:lpstr>Обратите внимание!</vt:lpstr>
      <vt:lpstr>Презентация PowerPoint</vt:lpstr>
      <vt:lpstr>Презентация PowerPoint</vt:lpstr>
      <vt:lpstr>Презентация PowerPoint</vt:lpstr>
      <vt:lpstr>4.Что происходит с телом в результате действия сил?</vt:lpstr>
      <vt:lpstr>Каково показание динамометров?</vt:lpstr>
      <vt:lpstr>Решите задачку</vt:lpstr>
      <vt:lpstr>Решите задачку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анализа состояния тела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</dc:creator>
  <cp:lastModifiedBy>Мария Шмалюх</cp:lastModifiedBy>
  <cp:revision>37</cp:revision>
  <dcterms:created xsi:type="dcterms:W3CDTF">2013-03-21T10:39:34Z</dcterms:created>
  <dcterms:modified xsi:type="dcterms:W3CDTF">2023-12-07T07:33:43Z</dcterms:modified>
</cp:coreProperties>
</file>