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audio6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329" r:id="rId2"/>
    <p:sldId id="318" r:id="rId3"/>
    <p:sldId id="319" r:id="rId4"/>
    <p:sldId id="330" r:id="rId5"/>
    <p:sldId id="256" r:id="rId6"/>
    <p:sldId id="309" r:id="rId7"/>
    <p:sldId id="273" r:id="rId8"/>
    <p:sldId id="290" r:id="rId9"/>
    <p:sldId id="284" r:id="rId10"/>
    <p:sldId id="308" r:id="rId11"/>
    <p:sldId id="310" r:id="rId12"/>
    <p:sldId id="293" r:id="rId13"/>
    <p:sldId id="294" r:id="rId14"/>
    <p:sldId id="295" r:id="rId15"/>
    <p:sldId id="291" r:id="rId16"/>
    <p:sldId id="261" r:id="rId17"/>
    <p:sldId id="278" r:id="rId18"/>
    <p:sldId id="285" r:id="rId19"/>
    <p:sldId id="323" r:id="rId20"/>
    <p:sldId id="315" r:id="rId21"/>
    <p:sldId id="296" r:id="rId22"/>
    <p:sldId id="302" r:id="rId23"/>
    <p:sldId id="303" r:id="rId24"/>
    <p:sldId id="304" r:id="rId25"/>
    <p:sldId id="287" r:id="rId26"/>
    <p:sldId id="286" r:id="rId27"/>
    <p:sldId id="299" r:id="rId28"/>
    <p:sldId id="325" r:id="rId29"/>
    <p:sldId id="300" r:id="rId30"/>
    <p:sldId id="320" r:id="rId31"/>
    <p:sldId id="321" r:id="rId32"/>
    <p:sldId id="322" r:id="rId33"/>
    <p:sldId id="292" r:id="rId34"/>
    <p:sldId id="326" r:id="rId35"/>
    <p:sldId id="327" r:id="rId36"/>
    <p:sldId id="328" r:id="rId37"/>
    <p:sldId id="276" r:id="rId38"/>
    <p:sldId id="332" r:id="rId39"/>
    <p:sldId id="306" r:id="rId40"/>
    <p:sldId id="267" r:id="rId41"/>
    <p:sldId id="268" r:id="rId42"/>
    <p:sldId id="324" r:id="rId43"/>
    <p:sldId id="269" r:id="rId44"/>
    <p:sldId id="314" r:id="rId45"/>
    <p:sldId id="313" r:id="rId46"/>
    <p:sldId id="311" r:id="rId47"/>
    <p:sldId id="312" r:id="rId48"/>
    <p:sldId id="305" r:id="rId49"/>
    <p:sldId id="301" r:id="rId50"/>
    <p:sldId id="331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FF"/>
    <a:srgbClr val="008000"/>
    <a:srgbClr val="6600CC"/>
    <a:srgbClr val="0099FF"/>
    <a:srgbClr val="CC99FF"/>
    <a:srgbClr val="CC00FF"/>
    <a:srgbClr val="009900"/>
    <a:srgbClr val="F0F6BC"/>
    <a:srgbClr val="A7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72925-6004-4A71-BB94-8A79AB1B8423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981C2-5187-42B8-8014-22CA729420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664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8E36636D-D922-432D-A958-524484B5923D}" type="datetimeFigureOut">
              <a:rPr lang="ru-RU"/>
              <a:pPr/>
              <a:t>13.03.2020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/>
              <a:pPr/>
              <a:t>13.03.2020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/>
              <a:pPr/>
              <a:t>13.03.2020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D805F-7A1F-4D73-A650-CA898DA36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E52BD-CE05-4CD8-9B07-2FB6254C9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/>
              <a:pPr/>
              <a:t>13.03.2020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8E36636D-D922-432D-A958-524484B5923D}" type="datetimeFigureOut">
              <a:rPr lang="ru-RU"/>
              <a:pPr/>
              <a:t>13.03.2020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/>
              <a:pPr/>
              <a:t>13.03.2020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/>
              <a:pPr/>
              <a:t>13.03.2020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/>
              <a:pPr/>
              <a:t>13.03.2020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/>
              <a:pPr/>
              <a:t>13.03.2020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/>
              <a:pPr/>
              <a:t>13.03.2020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/>
              <a:pPr/>
              <a:t>13.03.2020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8E36636D-D922-432D-A958-524484B5923D}" type="datetimeFigureOut">
              <a:rPr lang="ru-RU"/>
              <a:pPr/>
              <a:t>13.03.2020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2.wmf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oleObject" Target="../embeddings/oleObject5.bin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png"/><Relationship Id="rId11" Type="http://schemas.openxmlformats.org/officeDocument/2006/relationships/hyperlink" Target="&#1043;&#1080;&#1087;&#1077;&#1088;&#1089;&#1089;&#1099;&#1083;&#1082;&#1080;%20&#1082;%20&#1087;&#1088;&#1077;&#1079;&#1077;&#1085;&#1090;&#1072;&#1094;&#1080;&#1080;/&#1055;&#1086;&#1076;&#1089;&#1082;&#1072;&#1079;&#1082;&#1072;.ppt" TargetMode="External"/><Relationship Id="rId5" Type="http://schemas.openxmlformats.org/officeDocument/2006/relationships/audio" Target="../media/audio3.wav"/><Relationship Id="rId10" Type="http://schemas.openxmlformats.org/officeDocument/2006/relationships/image" Target="../media/image30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3" Type="http://schemas.openxmlformats.org/officeDocument/2006/relationships/audio" Target="../media/audio5.wav"/><Relationship Id="rId7" Type="http://schemas.openxmlformats.org/officeDocument/2006/relationships/image" Target="../media/image59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gif"/><Relationship Id="rId5" Type="http://schemas.openxmlformats.org/officeDocument/2006/relationships/audio" Target="../media/audio1.wav"/><Relationship Id="rId4" Type="http://schemas.openxmlformats.org/officeDocument/2006/relationships/audio" Target="../media/audio6.wav"/><Relationship Id="rId9" Type="http://schemas.openxmlformats.org/officeDocument/2006/relationships/image" Target="../media/image61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3" Type="http://schemas.openxmlformats.org/officeDocument/2006/relationships/audio" Target="../media/audio5.wav"/><Relationship Id="rId7" Type="http://schemas.openxmlformats.org/officeDocument/2006/relationships/image" Target="../media/image64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gif"/><Relationship Id="rId5" Type="http://schemas.openxmlformats.org/officeDocument/2006/relationships/audio" Target="../media/audio1.wav"/><Relationship Id="rId4" Type="http://schemas.openxmlformats.org/officeDocument/2006/relationships/audio" Target="../media/audio4.wav"/><Relationship Id="rId9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gif"/><Relationship Id="rId5" Type="http://schemas.openxmlformats.org/officeDocument/2006/relationships/image" Target="../media/image64.jpeg"/><Relationship Id="rId4" Type="http://schemas.openxmlformats.org/officeDocument/2006/relationships/audio" Target="../media/audio1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png"/><Relationship Id="rId4" Type="http://schemas.openxmlformats.org/officeDocument/2006/relationships/image" Target="../media/image67.gi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824536"/>
          </a:xfrm>
        </p:spPr>
        <p:txBody>
          <a:bodyPr>
            <a:normAutofit fontScale="92500" lnSpcReduction="20000"/>
          </a:bodyPr>
          <a:lstStyle/>
          <a:p>
            <a:pPr algn="r">
              <a:buFont typeface="Arial" charset="0"/>
              <a:buNone/>
            </a:pPr>
            <a:r>
              <a:rPr lang="ru-RU" altLang="ru-RU" sz="5400" b="1" i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«Без сомнения, всё наше знание </a:t>
            </a:r>
          </a:p>
          <a:p>
            <a:pPr algn="r">
              <a:buFont typeface="Arial" charset="0"/>
              <a:buNone/>
            </a:pPr>
            <a:r>
              <a:rPr lang="ru-RU" altLang="ru-RU" sz="5400" b="1" i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начинается с опыта» </a:t>
            </a:r>
            <a:endParaRPr lang="ru-RU" altLang="ru-RU" sz="5400" b="1" dirty="0" smtClean="0">
              <a:solidFill>
                <a:srgbClr val="C00000"/>
              </a:solidFill>
              <a:latin typeface="Monotype Corsiva" panose="03010101010201010101" pitchFamily="66" charset="0"/>
              <a:cs typeface="Times New Roman" pitchFamily="18" charset="0"/>
            </a:endParaRPr>
          </a:p>
          <a:p>
            <a:pPr algn="r">
              <a:buFont typeface="Arial" charset="0"/>
              <a:buNone/>
            </a:pPr>
            <a:r>
              <a:rPr lang="ru-RU" altLang="ru-RU" sz="3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Кант </a:t>
            </a:r>
            <a:r>
              <a:rPr lang="ru-RU" altLang="ru-RU" sz="36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Иммануил</a:t>
            </a:r>
            <a:r>
              <a:rPr lang="ru-RU" altLang="ru-RU" sz="3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buFont typeface="Arial" charset="0"/>
              <a:buNone/>
            </a:pPr>
            <a:r>
              <a:rPr lang="ru-RU" altLang="ru-RU" sz="3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(немецкий философ, </a:t>
            </a:r>
          </a:p>
          <a:p>
            <a:pPr algn="r">
              <a:buFont typeface="Arial" charset="0"/>
              <a:buNone/>
            </a:pPr>
            <a:r>
              <a:rPr lang="ru-RU" altLang="ru-RU" sz="36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1724 – 1804 гг.)</a:t>
            </a:r>
          </a:p>
          <a:p>
            <a:pPr algn="ctr">
              <a:buFont typeface="Arial" charset="0"/>
              <a:buNone/>
            </a:pPr>
            <a:r>
              <a:rPr lang="ru-RU" altLang="ru-RU" sz="4400" b="1" i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itchFamily="18" charset="0"/>
              </a:rPr>
              <a:t>Опыт и наблюдение  - величайшие источники мудрости.</a:t>
            </a:r>
          </a:p>
          <a:p>
            <a:pPr>
              <a:buFont typeface="Arial" charset="0"/>
              <a:buNone/>
            </a:pPr>
            <a:endParaRPr lang="ru-RU" altLang="ru-RU" sz="45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8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000250" y="2500313"/>
            <a:ext cx="5357813" cy="1428750"/>
          </a:xfrm>
          <a:prstGeom prst="roundRect">
            <a:avLst>
              <a:gd name="adj" fmla="val 4128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Тела, окружающие нас, состоят из различных веществ</a:t>
            </a:r>
          </a:p>
        </p:txBody>
      </p:sp>
      <p:pic>
        <p:nvPicPr>
          <p:cNvPr id="6147" name="Рисунок 5" descr="2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" y="5000625"/>
            <a:ext cx="2127152" cy="177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6" descr="дерево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812" y="285729"/>
            <a:ext cx="1877963" cy="178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 descr="D:\док-ты\Мои рисунки\пластмасс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1937" y="428604"/>
            <a:ext cx="1947126" cy="185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10" descr="стекло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000625"/>
            <a:ext cx="248376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11" descr="подстаканник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8" y="4929188"/>
            <a:ext cx="1937940" cy="18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Рисунок 12" descr="лед-вода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0"/>
            <a:ext cx="225769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28596" y="1714488"/>
            <a:ext cx="121446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5C463A"/>
                </a:solidFill>
                <a:latin typeface="Arial" pitchFamily="34" charset="0"/>
              </a:rPr>
              <a:t>Дерево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00562" y="1500174"/>
            <a:ext cx="1143007" cy="46166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 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Лёд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72374" y="2143117"/>
            <a:ext cx="1428781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66"/>
                </a:solidFill>
                <a:latin typeface="Arial" pitchFamily="34" charset="0"/>
              </a:rPr>
              <a:t>Пластик</a:t>
            </a:r>
          </a:p>
        </p:txBody>
      </p:sp>
      <p:sp>
        <p:nvSpPr>
          <p:cNvPr id="6156" name="TextBox 16"/>
          <p:cNvSpPr txBox="1">
            <a:spLocks noChangeArrowheads="1"/>
          </p:cNvSpPr>
          <p:nvPr/>
        </p:nvSpPr>
        <p:spPr bwMode="auto">
          <a:xfrm>
            <a:off x="714348" y="4572008"/>
            <a:ext cx="1000125" cy="400110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Глина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72375" y="4500563"/>
            <a:ext cx="1357343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latin typeface="Arial" pitchFamily="34" charset="0"/>
              </a:rPr>
              <a:t>Стекло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39952" y="4509120"/>
            <a:ext cx="1214438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Металл</a:t>
            </a:r>
          </a:p>
        </p:txBody>
      </p:sp>
      <p:sp>
        <p:nvSpPr>
          <p:cNvPr id="34" name="Стрелка влево 33"/>
          <p:cNvSpPr/>
          <p:nvPr/>
        </p:nvSpPr>
        <p:spPr>
          <a:xfrm rot="2282961">
            <a:off x="1500188" y="2235200"/>
            <a:ext cx="866775" cy="298450"/>
          </a:xfrm>
          <a:prstGeom prst="leftArrow">
            <a:avLst>
              <a:gd name="adj1" fmla="val 50000"/>
              <a:gd name="adj2" fmla="val 687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17762848" flipV="1">
            <a:off x="4402138" y="2125662"/>
            <a:ext cx="768350" cy="320675"/>
          </a:xfrm>
          <a:prstGeom prst="rightArrow">
            <a:avLst>
              <a:gd name="adj1" fmla="val 384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4572000" y="3857625"/>
            <a:ext cx="285750" cy="785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 rot="2225870">
            <a:off x="1857375" y="3684588"/>
            <a:ext cx="247650" cy="1030287"/>
          </a:xfrm>
          <a:prstGeom prst="downArrow">
            <a:avLst>
              <a:gd name="adj1" fmla="val 5556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19705174">
            <a:off x="7089775" y="2563813"/>
            <a:ext cx="769938" cy="284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2059862">
            <a:off x="6624638" y="3960813"/>
            <a:ext cx="1182687" cy="300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  <p:bldP spid="6156" grpId="0" animBg="1"/>
      <p:bldP spid="18" grpId="0" animBg="1"/>
      <p:bldP spid="19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AutoShap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505200"/>
            <a:ext cx="1752600" cy="2544763"/>
          </a:xfrm>
          <a:prstGeom prst="can">
            <a:avLst>
              <a:gd name="adj" fmla="val 36300"/>
            </a:avLst>
          </a:prstGeom>
          <a:gradFill rotWithShape="1">
            <a:gsLst>
              <a:gs pos="0">
                <a:srgbClr val="339933"/>
              </a:gs>
              <a:gs pos="100000">
                <a:srgbClr val="184718"/>
              </a:gs>
            </a:gsLst>
            <a:lin ang="5400000" scaled="1"/>
          </a:gradFill>
          <a:ln>
            <a:solidFill>
              <a:schemeClr val="tx1"/>
            </a:solidFill>
            <a:rou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ru-RU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sz="3200" b="1" dirty="0" smtClean="0">
                <a:latin typeface="Times New Roman" pitchFamily="18" charset="0"/>
                <a:cs typeface="Times New Roman" pitchFamily="18" charset="0"/>
              </a:rPr>
              <a:t>1т</a:t>
            </a:r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2590800" y="4648200"/>
            <a:ext cx="1079500" cy="1368425"/>
          </a:xfrm>
          <a:prstGeom prst="can">
            <a:avLst>
              <a:gd name="adj" fmla="val 31691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800" b="1" dirty="0">
                <a:latin typeface="Times New Roman" pitchFamily="18" charset="0"/>
              </a:rPr>
              <a:t>1т</a:t>
            </a:r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5486400" y="4724400"/>
            <a:ext cx="1295400" cy="1190625"/>
          </a:xfrm>
          <a:prstGeom prst="flowChartMagneticDrum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800" b="1" dirty="0">
                <a:solidFill>
                  <a:srgbClr val="3366CC"/>
                </a:solidFill>
                <a:latin typeface="Times New Roman" pitchFamily="18" charset="0"/>
              </a:rPr>
              <a:t>20г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7239000" y="4724400"/>
            <a:ext cx="1295400" cy="1190625"/>
          </a:xfrm>
          <a:prstGeom prst="flowChartMagneticDrum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800" b="1" dirty="0">
                <a:solidFill>
                  <a:srgbClr val="3366CC"/>
                </a:solidFill>
                <a:latin typeface="Times New Roman" pitchFamily="18" charset="0"/>
              </a:rPr>
              <a:t>40г</a:t>
            </a:r>
          </a:p>
        </p:txBody>
      </p:sp>
      <p:sp>
        <p:nvSpPr>
          <p:cNvPr id="40968" name="WordArt 8"/>
          <p:cNvSpPr>
            <a:spLocks noChangeArrowheads="1" noChangeShapeType="1" noTextEdit="1"/>
          </p:cNvSpPr>
          <p:nvPr/>
        </p:nvSpPr>
        <p:spPr bwMode="auto">
          <a:xfrm>
            <a:off x="2209800" y="228600"/>
            <a:ext cx="51816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69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Такое  бывает  !</a:t>
            </a:r>
          </a:p>
        </p:txBody>
      </p:sp>
      <p:sp>
        <p:nvSpPr>
          <p:cNvPr id="6151" name="Line 9"/>
          <p:cNvSpPr>
            <a:spLocks noChangeShapeType="1"/>
          </p:cNvSpPr>
          <p:nvPr/>
        </p:nvSpPr>
        <p:spPr bwMode="auto">
          <a:xfrm>
            <a:off x="152400" y="6172200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838200" y="1447800"/>
            <a:ext cx="3124200" cy="1828800"/>
          </a:xfrm>
          <a:prstGeom prst="rect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latin typeface="Century Gothic" pitchFamily="34" charset="0"/>
              </a:rPr>
              <a:t>Тела разного объема</a:t>
            </a:r>
          </a:p>
          <a:p>
            <a:pPr algn="ctr"/>
            <a:r>
              <a:rPr lang="ru-RU" b="1" dirty="0">
                <a:latin typeface="Century Gothic" pitchFamily="34" charset="0"/>
              </a:rPr>
              <a:t> имеют </a:t>
            </a:r>
          </a:p>
          <a:p>
            <a:pPr algn="ctr"/>
            <a:r>
              <a:rPr lang="ru-RU" b="1" dirty="0">
                <a:latin typeface="Century Gothic" pitchFamily="34" charset="0"/>
              </a:rPr>
              <a:t>при этом </a:t>
            </a:r>
          </a:p>
          <a:p>
            <a:pPr algn="ctr"/>
            <a:r>
              <a:rPr lang="ru-RU" b="1" dirty="0">
                <a:latin typeface="Century Gothic" pitchFamily="34" charset="0"/>
              </a:rPr>
              <a:t>одинаковую массу.</a:t>
            </a:r>
          </a:p>
        </p:txBody>
      </p:sp>
      <p:sp>
        <p:nvSpPr>
          <p:cNvPr id="40984" name="Rectangle 24"/>
          <p:cNvSpPr>
            <a:spLocks noChangeArrowheads="1"/>
          </p:cNvSpPr>
          <p:nvPr/>
        </p:nvSpPr>
        <p:spPr bwMode="auto">
          <a:xfrm>
            <a:off x="5486400" y="1447800"/>
            <a:ext cx="3048000" cy="1828800"/>
          </a:xfrm>
          <a:prstGeom prst="rect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Тела одинакового объема</a:t>
            </a:r>
          </a:p>
          <a:p>
            <a:pPr algn="ctr"/>
            <a:r>
              <a:rPr lang="ru-RU" b="1" dirty="0"/>
              <a:t> имеют </a:t>
            </a:r>
          </a:p>
          <a:p>
            <a:pPr algn="ctr"/>
            <a:r>
              <a:rPr lang="ru-RU" b="1" dirty="0"/>
              <a:t>при этом </a:t>
            </a:r>
          </a:p>
          <a:p>
            <a:pPr algn="ctr"/>
            <a:r>
              <a:rPr lang="ru-RU" b="1" dirty="0"/>
              <a:t>разную массу.</a:t>
            </a:r>
          </a:p>
        </p:txBody>
      </p:sp>
      <p:sp>
        <p:nvSpPr>
          <p:cNvPr id="40987" name="Rectangle 27"/>
          <p:cNvSpPr>
            <a:spLocks noChangeArrowheads="1"/>
          </p:cNvSpPr>
          <p:nvPr/>
        </p:nvSpPr>
        <p:spPr bwMode="auto">
          <a:xfrm>
            <a:off x="2667000" y="3657600"/>
            <a:ext cx="5105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 Вам встречались такие тела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0988" name="Rectangle 28"/>
          <p:cNvSpPr>
            <a:spLocks noChangeArrowheads="1"/>
          </p:cNvSpPr>
          <p:nvPr/>
        </p:nvSpPr>
        <p:spPr bwMode="auto">
          <a:xfrm>
            <a:off x="1295400" y="6324600"/>
            <a:ext cx="668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 dirty="0">
                <a:solidFill>
                  <a:srgbClr val="CC3300"/>
                </a:solidFill>
              </a:rPr>
              <a:t>    Подумайте, чем можно объяснить такую разницу?</a:t>
            </a:r>
            <a:r>
              <a:rPr lang="ru-RU" dirty="0"/>
              <a:t>       </a:t>
            </a:r>
          </a:p>
        </p:txBody>
      </p:sp>
      <p:sp>
        <p:nvSpPr>
          <p:cNvPr id="40990" name="AutoShape 30"/>
          <p:cNvSpPr>
            <a:spLocks noChangeArrowheads="1"/>
          </p:cNvSpPr>
          <p:nvPr/>
        </p:nvSpPr>
        <p:spPr bwMode="auto">
          <a:xfrm rot="674357">
            <a:off x="990600" y="457200"/>
            <a:ext cx="1023938" cy="792163"/>
          </a:xfrm>
          <a:prstGeom prst="curvedRightArrow">
            <a:avLst>
              <a:gd name="adj1" fmla="val 20000"/>
              <a:gd name="adj2" fmla="val 40000"/>
              <a:gd name="adj3" fmla="val 43086"/>
            </a:avLst>
          </a:prstGeom>
          <a:solidFill>
            <a:srgbClr val="00008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1" name="AutoShape 31"/>
          <p:cNvSpPr>
            <a:spLocks noChangeArrowheads="1"/>
          </p:cNvSpPr>
          <p:nvPr/>
        </p:nvSpPr>
        <p:spPr bwMode="auto">
          <a:xfrm rot="-673642">
            <a:off x="7772400" y="381000"/>
            <a:ext cx="863600" cy="862013"/>
          </a:xfrm>
          <a:prstGeom prst="curvedLeftArrow">
            <a:avLst>
              <a:gd name="adj1" fmla="val 20000"/>
              <a:gd name="adj2" fmla="val 40000"/>
              <a:gd name="adj3" fmla="val 33395"/>
            </a:avLst>
          </a:prstGeom>
          <a:solidFill>
            <a:srgbClr val="000080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10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 animBg="1"/>
      <p:bldP spid="40965" grpId="0" animBg="1"/>
      <p:bldP spid="40966" grpId="0" animBg="1"/>
      <p:bldP spid="40967" grpId="0" animBg="1"/>
      <p:bldP spid="40968" grpId="0" animBg="1"/>
      <p:bldP spid="40983" grpId="0" animBg="1"/>
      <p:bldP spid="40984" grpId="0" animBg="1"/>
      <p:bldP spid="40987" grpId="0" animBg="1"/>
      <p:bldP spid="40988" grpId="0" build="allAtOnce"/>
      <p:bldP spid="40990" grpId="0" animBg="1"/>
      <p:bldP spid="409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gimnazi6a.narod.ru/urok2/telaravnogo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43050"/>
            <a:ext cx="6785714" cy="52149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214290"/>
            <a:ext cx="8286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 Одинаковые </a:t>
            </a:r>
            <a:r>
              <a:rPr lang="ru-RU" sz="2800" dirty="0" smtClean="0"/>
              <a:t>по объему твердые тела </a:t>
            </a:r>
          </a:p>
          <a:p>
            <a:pPr algn="ctr"/>
            <a:r>
              <a:rPr lang="ru-RU" sz="2800" dirty="0" smtClean="0"/>
              <a:t>    (из пластика, резины, дерева, металлов и др.) имеют </a:t>
            </a:r>
            <a:r>
              <a:rPr lang="ru-RU" sz="2800" b="1" dirty="0" smtClean="0">
                <a:solidFill>
                  <a:srgbClr val="FF0000"/>
                </a:solidFill>
              </a:rPr>
              <a:t>разную массу</a:t>
            </a:r>
            <a:r>
              <a:rPr lang="ru-RU" sz="2800" dirty="0" smtClean="0"/>
              <a:t>.</a:t>
            </a:r>
            <a:endParaRPr lang="en-US" sz="2800" dirty="0" smtClean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428992" y="1928802"/>
            <a:ext cx="2357454" cy="2000264"/>
          </a:xfrm>
          <a:prstGeom prst="wedgeRoundRectCallout">
            <a:avLst>
              <a:gd name="adj1" fmla="val 1153"/>
              <a:gd name="adj2" fmla="val 61761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V</a:t>
            </a:r>
            <a:r>
              <a:rPr lang="en-US" sz="3200" b="1" i="1" baseline="-25000" dirty="0" smtClean="0">
                <a:solidFill>
                  <a:srgbClr val="FF0000"/>
                </a:solidFill>
              </a:rPr>
              <a:t>1</a:t>
            </a:r>
            <a:r>
              <a:rPr lang="en-US" sz="3200" b="1" i="1" dirty="0" smtClean="0">
                <a:solidFill>
                  <a:srgbClr val="FF0000"/>
                </a:solidFill>
              </a:rPr>
              <a:t> = V</a:t>
            </a:r>
            <a:r>
              <a:rPr lang="en-US" sz="3200" b="1" i="1" baseline="-25000" dirty="0" smtClean="0">
                <a:solidFill>
                  <a:srgbClr val="FF0000"/>
                </a:solidFill>
              </a:rPr>
              <a:t>2</a:t>
            </a:r>
            <a:endParaRPr lang="en-US" sz="32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m</a:t>
            </a:r>
            <a:r>
              <a:rPr lang="en-US" sz="3200" b="1" i="1" baseline="-25000" dirty="0" smtClean="0">
                <a:solidFill>
                  <a:srgbClr val="FF0000"/>
                </a:solidFill>
              </a:rPr>
              <a:t>1 </a:t>
            </a:r>
            <a:r>
              <a:rPr lang="en-US" sz="4800" b="1" i="1" baseline="-25000" dirty="0" smtClean="0">
                <a:solidFill>
                  <a:srgbClr val="FF0000"/>
                </a:solidFill>
              </a:rPr>
              <a:t>&gt;</a:t>
            </a:r>
            <a:r>
              <a:rPr 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</a:rPr>
              <a:t>m</a:t>
            </a:r>
            <a:r>
              <a:rPr lang="en-US" sz="3200" b="1" i="1" baseline="-25000" dirty="0" smtClean="0">
                <a:solidFill>
                  <a:srgbClr val="FF0000"/>
                </a:solidFill>
              </a:rPr>
              <a:t>2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2276872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Цилиндр №1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2132856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Цилиндр №3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gimnazi6a.narod.ru/urok2/telaraznogo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388" y="1571612"/>
            <a:ext cx="6915334" cy="52863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728" y="357166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Тела </a:t>
            </a:r>
            <a:r>
              <a:rPr lang="ru-RU" sz="2800" b="1" dirty="0" smtClean="0">
                <a:solidFill>
                  <a:srgbClr val="C00000"/>
                </a:solidFill>
              </a:rPr>
              <a:t>разных объемов </a:t>
            </a:r>
            <a:r>
              <a:rPr lang="ru-RU" sz="2800" dirty="0" smtClean="0"/>
              <a:t>могут иметь </a:t>
            </a:r>
            <a:r>
              <a:rPr lang="ru-RU" sz="2800" b="1" dirty="0" smtClean="0">
                <a:solidFill>
                  <a:srgbClr val="FF0000"/>
                </a:solidFill>
              </a:rPr>
              <a:t>одинаковую массу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500430" y="1928802"/>
            <a:ext cx="2428892" cy="1857388"/>
          </a:xfrm>
          <a:prstGeom prst="wedgeRoundRectCallout">
            <a:avLst>
              <a:gd name="adj1" fmla="val 1153"/>
              <a:gd name="adj2" fmla="val 61761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V</a:t>
            </a:r>
            <a:r>
              <a:rPr lang="en-US" sz="3200" b="1" i="1" baseline="-25000" dirty="0" smtClean="0">
                <a:solidFill>
                  <a:srgbClr val="FF0000"/>
                </a:solidFill>
              </a:rPr>
              <a:t>1</a:t>
            </a:r>
            <a:r>
              <a:rPr lang="en-US" sz="3200" b="1" i="1" dirty="0" smtClean="0">
                <a:solidFill>
                  <a:srgbClr val="FF0000"/>
                </a:solidFill>
              </a:rPr>
              <a:t> &lt; V</a:t>
            </a:r>
            <a:r>
              <a:rPr lang="en-US" sz="3200" b="1" i="1" baseline="-25000" dirty="0" smtClean="0">
                <a:solidFill>
                  <a:srgbClr val="FF0000"/>
                </a:solidFill>
              </a:rPr>
              <a:t>2</a:t>
            </a:r>
            <a:endParaRPr lang="en-US" sz="32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m</a:t>
            </a:r>
            <a:r>
              <a:rPr lang="en-US" sz="3200" b="1" i="1" baseline="-25000" dirty="0" smtClean="0">
                <a:solidFill>
                  <a:srgbClr val="FF0000"/>
                </a:solidFill>
              </a:rPr>
              <a:t>1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=</a:t>
            </a:r>
            <a:r>
              <a:rPr lang="en-US" sz="3200" b="1" i="1" dirty="0" smtClean="0">
                <a:solidFill>
                  <a:srgbClr val="FF0000"/>
                </a:solidFill>
              </a:rPr>
              <a:t> m</a:t>
            </a:r>
            <a:r>
              <a:rPr lang="en-US" sz="3200" b="1" i="1" baseline="-25000" dirty="0" smtClean="0">
                <a:solidFill>
                  <a:srgbClr val="FF0000"/>
                </a:solidFill>
              </a:rPr>
              <a:t>2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7600" y="2636912"/>
            <a:ext cx="1924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Маленький цилиндр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84168" y="1844824"/>
            <a:ext cx="165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Деревян-ный</a:t>
            </a:r>
            <a:r>
              <a:rPr lang="ru-RU" sz="2800" dirty="0" smtClean="0"/>
              <a:t> цилиндр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ая выноска 1"/>
          <p:cNvSpPr/>
          <p:nvPr/>
        </p:nvSpPr>
        <p:spPr>
          <a:xfrm>
            <a:off x="0" y="4572008"/>
            <a:ext cx="4214842" cy="2000264"/>
          </a:xfrm>
          <a:prstGeom prst="wedgeRectCallout">
            <a:avLst>
              <a:gd name="adj1" fmla="val 75886"/>
              <a:gd name="adj2" fmla="val -68399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Разные вещества обладают различной </a:t>
            </a:r>
            <a:r>
              <a:rPr lang="ru-RU" sz="3200" b="1" dirty="0" smtClean="0">
                <a:solidFill>
                  <a:srgbClr val="FF0000"/>
                </a:solidFill>
              </a:rPr>
              <a:t>плотностью</a:t>
            </a:r>
            <a:r>
              <a:rPr lang="ru-RU" sz="3200" dirty="0" smtClean="0"/>
              <a:t>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gimnazi6a.narod.ru/urok2/telaravnogo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4275949" cy="3286148"/>
          </a:xfrm>
          <a:prstGeom prst="rect">
            <a:avLst/>
          </a:prstGeom>
          <a:noFill/>
        </p:spPr>
      </p:pic>
      <p:pic>
        <p:nvPicPr>
          <p:cNvPr id="4" name="Picture 4" descr="http://gimnazi6a.narod.ru/urok2/telaraznogoV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43248"/>
            <a:ext cx="4286265" cy="3276611"/>
          </a:xfrm>
          <a:prstGeom prst="rect">
            <a:avLst/>
          </a:prstGeom>
          <a:noFill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857356" y="214290"/>
            <a:ext cx="1928826" cy="1428760"/>
          </a:xfrm>
          <a:prstGeom prst="wedgeRoundRectCallout">
            <a:avLst>
              <a:gd name="adj1" fmla="val 1153"/>
              <a:gd name="adj2" fmla="val 61761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V</a:t>
            </a:r>
            <a:r>
              <a:rPr lang="en-US" sz="3200" b="1" i="1" baseline="-25000" dirty="0" smtClean="0">
                <a:solidFill>
                  <a:srgbClr val="FF0000"/>
                </a:solidFill>
              </a:rPr>
              <a:t>1</a:t>
            </a:r>
            <a:r>
              <a:rPr lang="en-US" sz="3200" b="1" i="1" dirty="0" smtClean="0">
                <a:solidFill>
                  <a:srgbClr val="FF0000"/>
                </a:solidFill>
              </a:rPr>
              <a:t> = V</a:t>
            </a:r>
            <a:r>
              <a:rPr lang="en-US" sz="3200" b="1" i="1" baseline="-25000" dirty="0" smtClean="0">
                <a:solidFill>
                  <a:srgbClr val="FF0000"/>
                </a:solidFill>
              </a:rPr>
              <a:t>2</a:t>
            </a:r>
            <a:endParaRPr lang="en-US" sz="32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m</a:t>
            </a:r>
            <a:r>
              <a:rPr lang="en-US" sz="3200" b="1" i="1" baseline="-25000" dirty="0" smtClean="0">
                <a:solidFill>
                  <a:srgbClr val="FF0000"/>
                </a:solidFill>
              </a:rPr>
              <a:t>1</a:t>
            </a:r>
            <a:r>
              <a:rPr lang="en-US" sz="3200" b="1" i="1" dirty="0" smtClean="0">
                <a:solidFill>
                  <a:srgbClr val="FF0000"/>
                </a:solidFill>
              </a:rPr>
              <a:t> &lt; m</a:t>
            </a:r>
            <a:r>
              <a:rPr lang="en-US" sz="3200" b="1" i="1" baseline="-25000" dirty="0" smtClean="0">
                <a:solidFill>
                  <a:srgbClr val="FF0000"/>
                </a:solidFill>
              </a:rPr>
              <a:t>2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715008" y="3071810"/>
            <a:ext cx="2000264" cy="1428760"/>
          </a:xfrm>
          <a:prstGeom prst="wedgeRoundRectCallout">
            <a:avLst>
              <a:gd name="adj1" fmla="val 1153"/>
              <a:gd name="adj2" fmla="val 61761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V</a:t>
            </a:r>
            <a:r>
              <a:rPr lang="en-US" sz="3200" b="1" i="1" baseline="-25000" dirty="0" smtClean="0">
                <a:solidFill>
                  <a:srgbClr val="FF0000"/>
                </a:solidFill>
              </a:rPr>
              <a:t>1</a:t>
            </a:r>
            <a:r>
              <a:rPr lang="en-US" sz="3200" b="1" i="1" dirty="0" smtClean="0">
                <a:solidFill>
                  <a:srgbClr val="FF0000"/>
                </a:solidFill>
              </a:rPr>
              <a:t> &lt; V</a:t>
            </a:r>
            <a:r>
              <a:rPr lang="en-US" sz="3200" b="1" i="1" baseline="-25000" dirty="0" smtClean="0">
                <a:solidFill>
                  <a:srgbClr val="FF0000"/>
                </a:solidFill>
              </a:rPr>
              <a:t>2</a:t>
            </a:r>
            <a:endParaRPr lang="en-US" sz="32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m</a:t>
            </a:r>
            <a:r>
              <a:rPr lang="en-US" sz="3200" b="1" i="1" baseline="-25000" dirty="0" smtClean="0">
                <a:solidFill>
                  <a:srgbClr val="FF0000"/>
                </a:solidFill>
              </a:rPr>
              <a:t>1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=</a:t>
            </a:r>
            <a:r>
              <a:rPr lang="en-US" sz="3200" b="1" i="1" dirty="0" smtClean="0">
                <a:solidFill>
                  <a:srgbClr val="FF0000"/>
                </a:solidFill>
              </a:rPr>
              <a:t> m</a:t>
            </a:r>
            <a:r>
              <a:rPr lang="en-US" sz="3200" b="1" i="1" baseline="-25000" dirty="0" smtClean="0">
                <a:solidFill>
                  <a:srgbClr val="FF0000"/>
                </a:solidFill>
              </a:rPr>
              <a:t>2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5565357" y="133929"/>
            <a:ext cx="2592288" cy="11348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0957" y="2410891"/>
            <a:ext cx="2726900" cy="58477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плотность =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2060848"/>
            <a:ext cx="1429814" cy="58477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масса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4913" y="2790263"/>
            <a:ext cx="1539652" cy="58477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объем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45123" y="2226222"/>
            <a:ext cx="2056973" cy="58477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________</a:t>
            </a:r>
          </a:p>
        </p:txBody>
      </p:sp>
      <p:sp>
        <p:nvSpPr>
          <p:cNvPr id="12" name="Стрелка вниз 11"/>
          <p:cNvSpPr>
            <a:spLocks noChangeArrowheads="1"/>
          </p:cNvSpPr>
          <p:nvPr/>
        </p:nvSpPr>
        <p:spPr bwMode="auto">
          <a:xfrm rot="16200000">
            <a:off x="4860603" y="2420317"/>
            <a:ext cx="928688" cy="785813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/>
          </a:gra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6163" name="Rectangle 21"/>
          <p:cNvSpPr>
            <a:spLocks noChangeArrowheads="1"/>
          </p:cNvSpPr>
          <p:nvPr/>
        </p:nvSpPr>
        <p:spPr bwMode="auto">
          <a:xfrm>
            <a:off x="124889" y="3526102"/>
            <a:ext cx="544046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FF0000"/>
                </a:solidFill>
                <a:latin typeface="Arial" charset="0"/>
              </a:rPr>
              <a:t>Плотность</a:t>
            </a:r>
            <a:r>
              <a:rPr lang="ru-RU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2800" dirty="0">
                <a:latin typeface="Arial" charset="0"/>
              </a:rPr>
              <a:t>– физическая величина, </a:t>
            </a:r>
            <a:r>
              <a:rPr lang="ru-RU" sz="2800" dirty="0" smtClean="0">
                <a:latin typeface="Arial" charset="0"/>
              </a:rPr>
              <a:t>характеризующая вещество, из которого изготовлено однородное тело, </a:t>
            </a:r>
            <a:r>
              <a:rPr lang="ru-RU" sz="2800" dirty="0" smtClean="0">
                <a:latin typeface="Arial" charset="0"/>
              </a:rPr>
              <a:t>равная </a:t>
            </a:r>
            <a:r>
              <a:rPr lang="ru-RU" sz="2800" dirty="0">
                <a:latin typeface="Arial" charset="0"/>
              </a:rPr>
              <a:t>отношению массы тела к его </a:t>
            </a:r>
            <a:r>
              <a:rPr lang="ru-RU" sz="2800" dirty="0" smtClean="0">
                <a:latin typeface="Arial" charset="0"/>
              </a:rPr>
              <a:t>объёму (массе тела единичного объёма)</a:t>
            </a:r>
            <a:endParaRPr lang="ru-RU" sz="2800" dirty="0">
              <a:latin typeface="Arial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1472" y="4357694"/>
            <a:ext cx="39290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800" b="1" baseline="30000" dirty="0" smtClean="0">
              <a:latin typeface="Symbol" pitchFamily="18" charset="2"/>
              <a:cs typeface="Times New Roman" pitchFamily="18" charset="0"/>
            </a:endParaRPr>
          </a:p>
          <a:p>
            <a:r>
              <a:rPr lang="ru-RU" sz="2800" b="1" dirty="0" smtClean="0"/>
              <a:t> </a:t>
            </a:r>
          </a:p>
          <a:p>
            <a:endParaRPr lang="ru-RU" sz="28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40152" y="4034528"/>
            <a:ext cx="3639971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 smtClean="0"/>
              <a:t>m</a:t>
            </a:r>
            <a:r>
              <a:rPr lang="en-US" sz="2800" b="1" dirty="0" smtClean="0"/>
              <a:t>  </a:t>
            </a:r>
            <a:r>
              <a:rPr lang="ru-RU" sz="2800" b="1" dirty="0" smtClean="0">
                <a:cs typeface="Times New Roman" pitchFamily="18" charset="0"/>
              </a:rPr>
              <a:t>– масса тела, кг</a:t>
            </a:r>
            <a:r>
              <a:rPr lang="ru-RU" sz="2800" b="1" dirty="0" smtClean="0"/>
              <a:t> </a:t>
            </a:r>
            <a:endParaRPr lang="en-US" sz="2800" b="1" dirty="0" smtClean="0"/>
          </a:p>
          <a:p>
            <a:pPr>
              <a:lnSpc>
                <a:spcPct val="150000"/>
              </a:lnSpc>
            </a:pPr>
            <a:r>
              <a:rPr lang="ru-RU" sz="2800" b="1" i="1" dirty="0" smtClean="0">
                <a:cs typeface="Times New Roman" pitchFamily="18" charset="0"/>
              </a:rPr>
              <a:t>V</a:t>
            </a:r>
            <a:r>
              <a:rPr lang="ru-RU" sz="2800" b="1" dirty="0" smtClean="0"/>
              <a:t> </a:t>
            </a:r>
            <a:r>
              <a:rPr lang="ru-RU" sz="2800" b="1" dirty="0" smtClean="0">
                <a:cs typeface="Times New Roman" pitchFamily="18" charset="0"/>
              </a:rPr>
              <a:t>– объем тела, м</a:t>
            </a:r>
            <a:r>
              <a:rPr lang="ru-RU" sz="2800" b="1" baseline="30000" dirty="0" smtClean="0">
                <a:latin typeface="Symbol" pitchFamily="18" charset="2"/>
                <a:cs typeface="Times New Roman" pitchFamily="18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ru-RU" sz="2800" b="1" i="1" dirty="0" err="1" smtClean="0">
                <a:latin typeface="Symbol" pitchFamily="18" charset="2"/>
                <a:cs typeface="Times New Roman" pitchFamily="18" charset="0"/>
              </a:rPr>
              <a:t>r</a:t>
            </a:r>
            <a:r>
              <a:rPr lang="ru-RU" sz="2800" b="1" dirty="0" smtClean="0">
                <a:latin typeface="Symbol" pitchFamily="18" charset="2"/>
                <a:cs typeface="Times New Roman" pitchFamily="18" charset="0"/>
              </a:rPr>
              <a:t> </a:t>
            </a:r>
            <a:r>
              <a:rPr lang="ru-RU" sz="2800" b="1" dirty="0" smtClean="0">
                <a:cs typeface="Times New Roman" pitchFamily="18" charset="0"/>
              </a:rPr>
              <a:t>– плотность, кг/м</a:t>
            </a:r>
            <a:r>
              <a:rPr lang="ru-RU" sz="2800" b="1" baseline="30000" dirty="0" smtClean="0">
                <a:latin typeface="Symbol" pitchFamily="18" charset="2"/>
                <a:cs typeface="Times New Roman" pitchFamily="18" charset="0"/>
              </a:rPr>
              <a:t>3</a:t>
            </a:r>
            <a:endParaRPr lang="ru-RU" sz="2800" dirty="0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5400092" y="5975662"/>
            <a:ext cx="37439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/>
              <a:t> </a:t>
            </a:r>
            <a:r>
              <a:rPr lang="ru-RU" sz="2800" dirty="0"/>
              <a:t>(греческая </a:t>
            </a:r>
            <a:r>
              <a:rPr lang="ru-RU" sz="2800" dirty="0" smtClean="0"/>
              <a:t>буква «</a:t>
            </a:r>
            <a:r>
              <a:rPr lang="ru-RU" sz="2800" dirty="0" err="1" smtClean="0"/>
              <a:t>ро</a:t>
            </a:r>
            <a:r>
              <a:rPr lang="ru-RU" sz="2800" dirty="0" smtClean="0"/>
              <a:t>»)</a:t>
            </a:r>
            <a:r>
              <a:rPr lang="ru-RU" sz="3600" b="1" dirty="0" smtClean="0"/>
              <a:t>    </a:t>
            </a:r>
            <a:r>
              <a:rPr lang="en-US" sz="3600" b="1" dirty="0" smtClean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51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623096"/>
              </p:ext>
            </p:extLst>
          </p:nvPr>
        </p:nvGraphicFramePr>
        <p:xfrm>
          <a:off x="5867890" y="1861354"/>
          <a:ext cx="2808312" cy="1664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3" imgW="444240" imgH="393480" progId="Equation.3">
                  <p:embed/>
                </p:oleObj>
              </mc:Choice>
              <mc:Fallback>
                <p:oleObj name="Equation" r:id="rId3" imgW="44424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890" y="1861354"/>
                        <a:ext cx="2808312" cy="1664748"/>
                      </a:xfrm>
                      <a:prstGeom prst="rect">
                        <a:avLst/>
                      </a:prstGeom>
                      <a:solidFill>
                        <a:srgbClr val="CCFFFF">
                          <a:alpha val="92000"/>
                        </a:srgbClr>
                      </a:solidFill>
                      <a:ln w="19050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76022" y="378178"/>
            <a:ext cx="1784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m = </a:t>
            </a:r>
            <a:r>
              <a:rPr lang="el-GR" sz="3600" b="1" dirty="0" smtClean="0"/>
              <a:t>ρ</a:t>
            </a:r>
            <a:r>
              <a:rPr lang="en-US" sz="3600" b="1" dirty="0" smtClean="0"/>
              <a:t> V </a:t>
            </a:r>
            <a:endParaRPr lang="ru-RU" sz="3600" b="1" dirty="0"/>
          </a:p>
        </p:txBody>
      </p:sp>
      <p:sp>
        <p:nvSpPr>
          <p:cNvPr id="26" name="Стрелка вниз 25"/>
          <p:cNvSpPr>
            <a:spLocks noChangeArrowheads="1"/>
          </p:cNvSpPr>
          <p:nvPr/>
        </p:nvSpPr>
        <p:spPr bwMode="auto">
          <a:xfrm>
            <a:off x="6440114" y="1291190"/>
            <a:ext cx="928688" cy="785813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/>
          </a:gra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766762"/>
          </a:xfrm>
        </p:spPr>
        <p:txBody>
          <a:bodyPr/>
          <a:lstStyle/>
          <a:p>
            <a:pPr eaLnBrk="1" hangingPunct="1"/>
            <a:r>
              <a:rPr lang="ru-RU" dirty="0" smtClean="0"/>
              <a:t>    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1800" y="571480"/>
            <a:ext cx="5157786" cy="199342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8800" b="1" dirty="0" smtClean="0">
                <a:solidFill>
                  <a:schemeClr val="accent1">
                    <a:lumMod val="50000"/>
                  </a:schemeClr>
                </a:solidFill>
              </a:rPr>
              <a:t>[ </a:t>
            </a:r>
            <a:r>
              <a:rPr lang="el-GR" sz="8800" b="1" i="1" dirty="0" smtClean="0">
                <a:solidFill>
                  <a:schemeClr val="accent1">
                    <a:lumMod val="50000"/>
                  </a:schemeClr>
                </a:solidFill>
              </a:rPr>
              <a:t>ρ</a:t>
            </a:r>
            <a:r>
              <a:rPr lang="ru-RU" sz="88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8800" b="1" dirty="0" smtClean="0">
                <a:solidFill>
                  <a:schemeClr val="accent1">
                    <a:lumMod val="50000"/>
                  </a:schemeClr>
                </a:solidFill>
              </a:rPr>
              <a:t>]= 1 кг/м</a:t>
            </a:r>
            <a:r>
              <a:rPr lang="ru-RU" sz="8800" b="1" baseline="300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  <a:p>
            <a:pPr>
              <a:buNone/>
            </a:pPr>
            <a:r>
              <a:rPr lang="ru-RU" sz="8800" b="1" dirty="0" smtClean="0">
                <a:solidFill>
                  <a:schemeClr val="accent1">
                    <a:lumMod val="50000"/>
                  </a:schemeClr>
                </a:solidFill>
              </a:rPr>
              <a:t>[ </a:t>
            </a:r>
            <a:r>
              <a:rPr lang="ru-RU" sz="8800" b="1" i="1" dirty="0" err="1" smtClean="0">
                <a:solidFill>
                  <a:schemeClr val="accent1">
                    <a:lumMod val="50000"/>
                  </a:schemeClr>
                </a:solidFill>
              </a:rPr>
              <a:t>ρ </a:t>
            </a:r>
            <a:r>
              <a:rPr lang="ru-RU" sz="8800" b="1" dirty="0" smtClean="0">
                <a:solidFill>
                  <a:schemeClr val="accent1">
                    <a:lumMod val="50000"/>
                  </a:schemeClr>
                </a:solidFill>
              </a:rPr>
              <a:t>] =1 г/см</a:t>
            </a:r>
            <a:r>
              <a:rPr lang="ru-RU" sz="8800" b="1" baseline="300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ru-RU" sz="8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ru-RU" sz="6600" b="1" baseline="30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0968"/>
            <a:ext cx="7078953" cy="1282061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35696" y="5157192"/>
            <a:ext cx="6500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Пример:</a:t>
            </a:r>
            <a:endParaRPr lang="ru-RU" sz="2800" dirty="0"/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1893" y="5949280"/>
            <a:ext cx="8208912" cy="584775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214290"/>
            <a:ext cx="65008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Плотность </a:t>
            </a:r>
            <a:r>
              <a:rPr lang="ru-RU" sz="2800" dirty="0" smtClean="0">
                <a:latin typeface="Arial" charset="0"/>
              </a:rPr>
              <a:t>- </a:t>
            </a:r>
            <a:r>
              <a:rPr lang="ru-RU" sz="2800" b="1" dirty="0" smtClean="0">
                <a:latin typeface="Arial" charset="0"/>
              </a:rPr>
              <a:t>скалярная</a:t>
            </a:r>
            <a:r>
              <a:rPr lang="ru-RU" sz="2800" dirty="0" smtClean="0">
                <a:latin typeface="Arial" charset="0"/>
              </a:rPr>
              <a:t> физическая величина.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Плотность  </a:t>
            </a:r>
            <a:r>
              <a:rPr lang="ru-RU" sz="2800" dirty="0" smtClean="0">
                <a:latin typeface="Arial" charset="0"/>
              </a:rPr>
              <a:t>п</a:t>
            </a:r>
            <a:r>
              <a:rPr lang="ru-RU" sz="2800" dirty="0" smtClean="0">
                <a:latin typeface="Arial" charset="0"/>
                <a:cs typeface="Times New Roman" pitchFamily="18" charset="0"/>
              </a:rPr>
              <a:t>оказывает,  чему равна масса вещества , взятого в единице объема.</a:t>
            </a:r>
            <a:endParaRPr lang="ru-RU" sz="2800" dirty="0"/>
          </a:p>
        </p:txBody>
      </p:sp>
      <p:sp>
        <p:nvSpPr>
          <p:cNvPr id="6" name="AutoShape 4"/>
          <p:cNvSpPr txBox="1">
            <a:spLocks noChangeArrowheads="1"/>
          </p:cNvSpPr>
          <p:nvPr/>
        </p:nvSpPr>
        <p:spPr>
          <a:xfrm>
            <a:off x="971600" y="2780928"/>
            <a:ext cx="2668587" cy="3498850"/>
          </a:xfrm>
          <a:prstGeom prst="can">
            <a:avLst>
              <a:gd name="adj" fmla="val 32778"/>
            </a:avLst>
          </a:prstGeom>
          <a:solidFill>
            <a:srgbClr val="C0C0C0"/>
          </a:solidFill>
          <a:ln>
            <a:solidFill>
              <a:srgbClr val="000000"/>
            </a:solidFill>
            <a:round/>
          </a:ln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железо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V=1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</a:t>
            </a:r>
            <a:r>
              <a:rPr kumimoji="0" lang="ru-RU" sz="28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ru-RU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m=7800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кг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148064" y="2780928"/>
            <a:ext cx="2882900" cy="3600450"/>
          </a:xfrm>
          <a:prstGeom prst="can">
            <a:avLst>
              <a:gd name="adj" fmla="val 31222"/>
            </a:avLst>
          </a:prstGeom>
          <a:solidFill>
            <a:srgbClr val="66669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800" dirty="0">
                <a:latin typeface="Tahoma" pitchFamily="34" charset="0"/>
              </a:rPr>
              <a:t>      </a:t>
            </a:r>
            <a:r>
              <a:rPr lang="ru-RU" sz="2800" dirty="0">
                <a:solidFill>
                  <a:srgbClr val="FFFF00"/>
                </a:solidFill>
                <a:latin typeface="Tahoma" pitchFamily="34" charset="0"/>
              </a:rPr>
              <a:t>свинец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800" dirty="0">
                <a:solidFill>
                  <a:srgbClr val="FFFF00"/>
                </a:solidFill>
                <a:latin typeface="Tahoma" pitchFamily="34" charset="0"/>
              </a:rPr>
              <a:t>       </a:t>
            </a:r>
            <a:r>
              <a:rPr lang="en-US" sz="2800" dirty="0">
                <a:solidFill>
                  <a:srgbClr val="FFFF00"/>
                </a:solidFill>
                <a:latin typeface="Tahoma" pitchFamily="34" charset="0"/>
              </a:rPr>
              <a:t>V=1</a:t>
            </a:r>
            <a:r>
              <a:rPr lang="ru-RU" sz="2800" dirty="0">
                <a:solidFill>
                  <a:srgbClr val="FFFF00"/>
                </a:solidFill>
                <a:latin typeface="Tahoma" pitchFamily="34" charset="0"/>
              </a:rPr>
              <a:t>м</a:t>
            </a:r>
            <a:r>
              <a:rPr lang="ru-RU" sz="2800" baseline="30000" dirty="0">
                <a:solidFill>
                  <a:srgbClr val="FFFF00"/>
                </a:solidFill>
                <a:latin typeface="Tahoma" pitchFamily="34" charset="0"/>
              </a:rPr>
              <a:t>3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800" baseline="30000" dirty="0">
                <a:solidFill>
                  <a:srgbClr val="FFFF00"/>
                </a:solidFill>
                <a:latin typeface="Tahoma" pitchFamily="34" charset="0"/>
              </a:rPr>
              <a:t>       </a:t>
            </a:r>
            <a:r>
              <a:rPr lang="en-US" sz="4000" baseline="30000" dirty="0">
                <a:solidFill>
                  <a:srgbClr val="FFFF00"/>
                </a:solidFill>
                <a:latin typeface="Tahoma" pitchFamily="34" charset="0"/>
              </a:rPr>
              <a:t>m=11300</a:t>
            </a:r>
            <a:r>
              <a:rPr lang="ru-RU" sz="4000" baseline="30000" dirty="0">
                <a:solidFill>
                  <a:srgbClr val="FFFF00"/>
                </a:solidFill>
                <a:latin typeface="Tahoma" pitchFamily="34" charset="0"/>
              </a:rPr>
              <a:t>кг</a:t>
            </a:r>
            <a:endParaRPr lang="ru-RU" sz="4000" dirty="0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3275856" y="1412776"/>
          <a:ext cx="1706563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3" imgW="444240" imgH="393480" progId="Equation.3">
                  <p:embed/>
                </p:oleObj>
              </mc:Choice>
              <mc:Fallback>
                <p:oleObj name="Equation" r:id="rId3" imgW="44424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412776"/>
                        <a:ext cx="1706563" cy="1500188"/>
                      </a:xfrm>
                      <a:prstGeom prst="rect">
                        <a:avLst/>
                      </a:prstGeom>
                      <a:solidFill>
                        <a:srgbClr val="CCFFFF">
                          <a:alpha val="92000"/>
                        </a:srgbClr>
                      </a:solidFill>
                      <a:ln w="19050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Блок-схема: извлечение 14"/>
          <p:cNvSpPr/>
          <p:nvPr/>
        </p:nvSpPr>
        <p:spPr>
          <a:xfrm>
            <a:off x="5715000" y="1844824"/>
            <a:ext cx="2786063" cy="3370114"/>
          </a:xfrm>
          <a:prstGeom prst="flowChartExtract">
            <a:avLst/>
          </a:prstGeom>
          <a:solidFill>
            <a:srgbClr val="CC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Блок-схема: ручной ввод 17"/>
          <p:cNvSpPr/>
          <p:nvPr/>
        </p:nvSpPr>
        <p:spPr>
          <a:xfrm rot="5400000" flipV="1">
            <a:off x="5643563" y="4857750"/>
            <a:ext cx="1214438" cy="1785937"/>
          </a:xfrm>
          <a:prstGeom prst="flowChartManualInpu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Блок-схема: ручной ввод 16"/>
          <p:cNvSpPr/>
          <p:nvPr/>
        </p:nvSpPr>
        <p:spPr>
          <a:xfrm rot="5400000">
            <a:off x="7393781" y="4893469"/>
            <a:ext cx="1214438" cy="1714500"/>
          </a:xfrm>
          <a:prstGeom prst="flowChartManualInput">
            <a:avLst/>
          </a:prstGeom>
          <a:solidFill>
            <a:srgbClr val="CC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72250" y="3429000"/>
            <a:ext cx="1096963" cy="1323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Symbol"/>
              </a:rPr>
              <a:t>m</a:t>
            </a:r>
            <a:endParaRPr lang="ru-RU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29500" y="5143500"/>
            <a:ext cx="869950" cy="1323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Symbol"/>
              </a:rPr>
              <a:t>V</a:t>
            </a:r>
            <a:endParaRPr lang="ru-RU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8860" y="214290"/>
            <a:ext cx="542925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</a:rPr>
              <a:t>Запомни  схему  расчёта плотности,  массы,  объёма!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23528" y="2924944"/>
          <a:ext cx="2428875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5" imgW="583920" imgH="203040" progId="Equation.3">
                  <p:embed/>
                </p:oleObj>
              </mc:Choice>
              <mc:Fallback>
                <p:oleObj name="Equation" r:id="rId5" imgW="58392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924944"/>
                        <a:ext cx="2428875" cy="817563"/>
                      </a:xfrm>
                      <a:prstGeom prst="rect">
                        <a:avLst/>
                      </a:prstGeom>
                      <a:solidFill>
                        <a:srgbClr val="FF99CC">
                          <a:alpha val="42999"/>
                        </a:srgbClr>
                      </a:solidFill>
                      <a:ln w="19050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203848" y="4293096"/>
          <a:ext cx="1660525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7" imgW="444240" imgH="419040" progId="Equation.3">
                  <p:embed/>
                </p:oleObj>
              </mc:Choice>
              <mc:Fallback>
                <p:oleObj name="Equation" r:id="rId7" imgW="44424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293096"/>
                        <a:ext cx="1660525" cy="1516062"/>
                      </a:xfrm>
                      <a:prstGeom prst="rect">
                        <a:avLst/>
                      </a:prstGeom>
                      <a:solidFill>
                        <a:srgbClr val="CCFF99">
                          <a:alpha val="81000"/>
                        </a:srgbClr>
                      </a:solidFill>
                      <a:ln w="19050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Прямая со стрелкой 20"/>
          <p:cNvCxnSpPr/>
          <p:nvPr/>
        </p:nvCxnSpPr>
        <p:spPr>
          <a:xfrm flipH="1">
            <a:off x="2051720" y="2204864"/>
            <a:ext cx="1143000" cy="64807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3532163" y="3460725"/>
            <a:ext cx="1357312" cy="2857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Текст 13"/>
          <p:cNvSpPr>
            <a:spLocks noGrp="1"/>
          </p:cNvSpPr>
          <p:nvPr>
            <p:ph type="body" sz="half" idx="4294967295"/>
          </p:nvPr>
        </p:nvSpPr>
        <p:spPr>
          <a:xfrm>
            <a:off x="0" y="4143375"/>
            <a:ext cx="3214688" cy="2714625"/>
          </a:xfrm>
        </p:spPr>
        <p:txBody>
          <a:bodyPr>
            <a:normAutofit fontScale="925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ru-RU" sz="2400" dirty="0" smtClean="0"/>
              <a:t>Вот он дом 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В нём три квартирки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Дружно живут в нем 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Масса сверху 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Внизу плотность и объём.</a:t>
            </a:r>
          </a:p>
          <a:p>
            <a:endParaRPr lang="ru-RU" dirty="0" smtClean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88" y="5286375"/>
            <a:ext cx="8953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2132856"/>
            <a:ext cx="7021462" cy="2016125"/>
          </a:xfrm>
        </p:spPr>
        <p:txBody>
          <a:bodyPr/>
          <a:lstStyle/>
          <a:p>
            <a:pPr algn="l" eaLnBrk="1" hangingPunct="1"/>
            <a:r>
              <a:rPr lang="ru-RU" sz="4000" dirty="0" smtClean="0"/>
              <a:t>   </a:t>
            </a:r>
            <a:r>
              <a:rPr lang="ru-RU" sz="4000" dirty="0" smtClean="0">
                <a:solidFill>
                  <a:srgbClr val="0000FF"/>
                </a:solidFill>
              </a:rPr>
              <a:t>Плотность редкого металла    осмия равна 22600кг/м</a:t>
            </a:r>
            <a:r>
              <a:rPr lang="ru-RU" sz="4000" baseline="30000" dirty="0" smtClean="0">
                <a:solidFill>
                  <a:srgbClr val="0000FF"/>
                </a:solidFill>
              </a:rPr>
              <a:t>3</a:t>
            </a:r>
            <a:r>
              <a:rPr lang="ru-RU" sz="4000" dirty="0" smtClean="0">
                <a:solidFill>
                  <a:srgbClr val="0000FF"/>
                </a:solidFill>
              </a:rPr>
              <a:t>.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Что это означает?</a:t>
            </a:r>
          </a:p>
        </p:txBody>
      </p:sp>
      <p:pic>
        <p:nvPicPr>
          <p:cNvPr id="18435" name="Picture 3" descr="c7789ef720a16d577d30e362a45fa30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813"/>
            <a:ext cx="26638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79712" y="4293096"/>
            <a:ext cx="7056784" cy="2016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ru-RU" sz="3200" b="0" i="0" u="none" strike="noStrike" kern="1200" cap="small" spc="20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</a:t>
            </a:r>
            <a:r>
              <a:rPr lang="ru-RU" sz="3200" cap="small" spc="200" dirty="0" smtClean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1 м</a:t>
            </a:r>
            <a:r>
              <a:rPr lang="ru-RU" sz="3200" cap="small" spc="200" baseline="30000" dirty="0" smtClean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ru-RU" sz="3200" b="0" i="0" u="none" strike="noStrike" kern="1200" cap="small" spc="20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содержится </a:t>
            </a:r>
            <a:r>
              <a:rPr lang="ru-RU" sz="3200" cap="small" spc="200" dirty="0" smtClean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22600кг осмия. </a:t>
            </a:r>
            <a:r>
              <a:rPr kumimoji="0" lang="ru-RU" sz="4000" b="0" i="0" u="none" strike="noStrike" kern="1200" cap="small" spc="2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small" spc="2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0" i="0" u="none" strike="noStrike" kern="1200" cap="small" spc="20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WordArt 16"/>
          <p:cNvSpPr>
            <a:spLocks noChangeArrowheads="1" noChangeShapeType="1" noTextEdit="1"/>
          </p:cNvSpPr>
          <p:nvPr/>
        </p:nvSpPr>
        <p:spPr bwMode="auto">
          <a:xfrm>
            <a:off x="2843808" y="0"/>
            <a:ext cx="6019800" cy="1676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Подумай  и  ответь  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260350"/>
            <a:ext cx="8243887" cy="11525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17259" y="2931377"/>
            <a:ext cx="8604448" cy="660400"/>
          </a:xfrm>
          <a:ln>
            <a:solidFill>
              <a:srgbClr val="0033CC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Какую физическую величину называют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массой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7807" y="3499471"/>
            <a:ext cx="9013900" cy="628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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Масса –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мера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гравитации и инертности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тела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17259" y="4135292"/>
            <a:ext cx="8511981" cy="80327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Как обозначается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масса и объём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тела и в каких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единицах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они измеряются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системе СИ?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4915427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масса,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объём;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m]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=[кг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V]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=[м</a:t>
            </a:r>
            <a:r>
              <a:rPr lang="ru-RU" sz="32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], 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04684" y="5661247"/>
            <a:ext cx="8229600" cy="682733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Какими приборами можно определить значения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массы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объёма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тела?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907704" y="260648"/>
            <a:ext cx="698477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small" spc="2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Aharoni" pitchFamily="2" charset="-79"/>
              </a:rPr>
              <a:t>ПРОВЕРЬ СВОИ ЗНАНИЯ</a:t>
            </a:r>
            <a:endParaRPr kumimoji="0" lang="ru-RU" sz="3200" b="1" i="0" u="none" strike="noStrike" kern="1200" cap="small" spc="2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Aharoni" pitchFamily="2" charset="-79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8683" y="6343980"/>
            <a:ext cx="4713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Весы, мензурка (линейка)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573226" y="1471985"/>
            <a:ext cx="8604448" cy="660400"/>
          </a:xfrm>
          <a:prstGeom prst="rect">
            <a:avLst/>
          </a:prstGeom>
          <a:ln>
            <a:solidFill>
              <a:srgbClr val="0033CC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Char char="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800"/>
              </a:spcBef>
              <a:buClr>
                <a:schemeClr val="accent2"/>
              </a:buClr>
              <a:buSzPct val="80000"/>
              <a:buFont typeface="Wingdings" pitchFamily="2" charset="2"/>
              <a:buChar char="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SzPct val="80000"/>
              <a:buFont typeface="Wingdings" pitchFamily="2" charset="2"/>
              <a:buChar char="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1200"/>
              </a:spcBef>
              <a:buClr>
                <a:schemeClr val="accent4"/>
              </a:buClr>
              <a:buSzPct val="80000"/>
              <a:buFont typeface="Wingdings" pitchFamily="2" charset="2"/>
              <a:buChar char="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SzPct val="80000"/>
              <a:buFont typeface="Wingdings" pitchFamily="2" charset="2"/>
              <a:buChar char="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Значения каких физических величин мы научились определять на прошлых уроках?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1790526" y="2150675"/>
            <a:ext cx="7043758" cy="628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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Массы и объёма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  <p:bldP spid="10" grpId="0"/>
      <p:bldP spid="11" grpId="0" animBg="1"/>
      <p:bldP spid="12" grpId="0"/>
      <p:bldP spid="13" grpId="0" animBg="1"/>
      <p:bldP spid="15" grpId="0"/>
      <p:bldP spid="16" grpId="0" build="p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6" name="Picture 42" descr="Безымянны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971800"/>
            <a:ext cx="5410200" cy="4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332038"/>
            <a:ext cx="85344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13100" smtClean="0"/>
          </a:p>
          <a:p>
            <a:pPr eaLnBrk="1" hangingPunct="1">
              <a:lnSpc>
                <a:spcPct val="90000"/>
              </a:lnSpc>
            </a:pPr>
            <a:endParaRPr lang="ru-RU" sz="2000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52400" y="76200"/>
            <a:ext cx="2743200" cy="2819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/>
          </a:p>
          <a:p>
            <a:pPr algn="ctr"/>
            <a:endParaRPr lang="ru-RU" sz="2800" b="1"/>
          </a:p>
          <a:p>
            <a:pPr algn="ctr"/>
            <a:endParaRPr lang="ru-RU" sz="2800" b="1"/>
          </a:p>
          <a:p>
            <a:pPr algn="ctr"/>
            <a:endParaRPr lang="ru-RU" sz="2800" b="1"/>
          </a:p>
          <a:p>
            <a:pPr algn="ctr"/>
            <a:endParaRPr lang="ru-RU" sz="2800" b="1"/>
          </a:p>
          <a:p>
            <a:pPr algn="ctr"/>
            <a:endParaRPr lang="ru-RU" sz="2800" b="1"/>
          </a:p>
          <a:p>
            <a:pPr algn="ctr"/>
            <a:endParaRPr lang="ru-RU" sz="2800" b="1"/>
          </a:p>
          <a:p>
            <a:pPr algn="ctr"/>
            <a:endParaRPr lang="ru-RU" sz="2800" b="1"/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533400" y="304800"/>
          <a:ext cx="16002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4" name="Формула" r:id="rId7" imgW="583920" imgH="558720" progId="Equation.3">
                  <p:embed/>
                </p:oleObj>
              </mc:Choice>
              <mc:Fallback>
                <p:oleObj name="Формула" r:id="rId7" imgW="583920" imgH="5587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4800"/>
                        <a:ext cx="1600200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3200400" y="914400"/>
            <a:ext cx="1295400" cy="304800"/>
          </a:xfrm>
          <a:prstGeom prst="rect">
            <a:avLst/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/>
              <a:t>расчет</a:t>
            </a:r>
          </a:p>
        </p:txBody>
      </p:sp>
      <p:sp>
        <p:nvSpPr>
          <p:cNvPr id="2056" name="Line 13"/>
          <p:cNvSpPr>
            <a:spLocks noChangeShapeType="1"/>
          </p:cNvSpPr>
          <p:nvPr/>
        </p:nvSpPr>
        <p:spPr bwMode="auto">
          <a:xfrm>
            <a:off x="2057400" y="5486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4267200" y="762000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4267200" y="1066800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6477000" y="2362200"/>
            <a:ext cx="304800" cy="1447800"/>
          </a:xfrm>
          <a:prstGeom prst="rect">
            <a:avLst/>
          </a:prstGeom>
          <a:solidFill>
            <a:srgbClr val="FF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"/>
              <a:t>Э</a:t>
            </a:r>
          </a:p>
          <a:p>
            <a:pPr algn="ctr"/>
            <a:r>
              <a:rPr lang="ru-RU" sz="800"/>
              <a:t>К</a:t>
            </a:r>
          </a:p>
          <a:p>
            <a:pPr algn="ctr"/>
            <a:r>
              <a:rPr lang="ru-RU" sz="800"/>
              <a:t>С</a:t>
            </a:r>
          </a:p>
          <a:p>
            <a:pPr algn="ctr"/>
            <a:r>
              <a:rPr lang="ru-RU" sz="800"/>
              <a:t>П</a:t>
            </a:r>
          </a:p>
          <a:p>
            <a:pPr algn="ctr"/>
            <a:r>
              <a:rPr lang="ru-RU" sz="800"/>
              <a:t>Е</a:t>
            </a:r>
          </a:p>
          <a:p>
            <a:pPr algn="ctr"/>
            <a:r>
              <a:rPr lang="ru-RU" sz="800"/>
              <a:t>Р</a:t>
            </a:r>
          </a:p>
          <a:p>
            <a:pPr algn="ctr"/>
            <a:r>
              <a:rPr lang="ru-RU" sz="800"/>
              <a:t>И</a:t>
            </a:r>
          </a:p>
          <a:p>
            <a:pPr algn="ctr"/>
            <a:r>
              <a:rPr lang="ru-RU" sz="800"/>
              <a:t>М</a:t>
            </a:r>
          </a:p>
          <a:p>
            <a:pPr algn="ctr"/>
            <a:r>
              <a:rPr lang="ru-RU" sz="800"/>
              <a:t>Е</a:t>
            </a:r>
          </a:p>
          <a:p>
            <a:pPr algn="ctr"/>
            <a:r>
              <a:rPr lang="ru-RU" sz="800"/>
              <a:t>Н</a:t>
            </a:r>
          </a:p>
          <a:p>
            <a:pPr algn="ctr"/>
            <a:r>
              <a:rPr lang="ru-RU" sz="800"/>
              <a:t>Т</a:t>
            </a:r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6324600" y="3581400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flipV="1">
            <a:off x="6629400" y="3581400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2" name="Line 30"/>
          <p:cNvSpPr>
            <a:spLocks noChangeShapeType="1"/>
          </p:cNvSpPr>
          <p:nvPr/>
        </p:nvSpPr>
        <p:spPr bwMode="auto">
          <a:xfrm>
            <a:off x="228600" y="6172200"/>
            <a:ext cx="861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4800600" y="4114800"/>
            <a:ext cx="38100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/>
              <a:t>Плотность воды и масла из ваших</a:t>
            </a:r>
          </a:p>
          <a:p>
            <a:pPr algn="ctr"/>
            <a:r>
              <a:rPr lang="ru-RU" b="1" dirty="0" smtClean="0"/>
              <a:t>экспериментов.</a:t>
            </a:r>
            <a:endParaRPr lang="ru-RU" b="1" dirty="0"/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4495800" y="1828800"/>
            <a:ext cx="4343400" cy="457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Century Gothic" pitchFamily="34" charset="0"/>
              </a:rPr>
              <a:t>Вычислите:</a:t>
            </a:r>
            <a:endParaRPr lang="ru-RU" sz="2400" b="1" dirty="0">
              <a:solidFill>
                <a:srgbClr val="000099"/>
              </a:solidFill>
              <a:latin typeface="Century Gothic" pitchFamily="34" charset="0"/>
            </a:endParaRPr>
          </a:p>
        </p:txBody>
      </p:sp>
      <p:graphicFrame>
        <p:nvGraphicFramePr>
          <p:cNvPr id="6180" name="Object 36"/>
          <p:cNvGraphicFramePr>
            <a:graphicFrameLocks noChangeAspect="1"/>
          </p:cNvGraphicFramePr>
          <p:nvPr/>
        </p:nvGraphicFramePr>
        <p:xfrm>
          <a:off x="457200" y="1752600"/>
          <a:ext cx="1828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name="Формула" r:id="rId9" imgW="672840" imgH="393480" progId="Equation.3">
                  <p:embed/>
                </p:oleObj>
              </mc:Choice>
              <mc:Fallback>
                <p:oleObj name="Формула" r:id="rId9" imgW="672840" imgH="39348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52600"/>
                        <a:ext cx="18288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4953000" y="0"/>
            <a:ext cx="4191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/>
          </a:p>
          <a:p>
            <a:r>
              <a:rPr lang="ru-RU" b="1"/>
              <a:t>Чтобы определить плотность </a:t>
            </a:r>
          </a:p>
          <a:p>
            <a:r>
              <a:rPr lang="ru-RU" b="1"/>
              <a:t>вещества, из которого </a:t>
            </a:r>
          </a:p>
          <a:p>
            <a:r>
              <a:rPr lang="ru-RU" b="1"/>
              <a:t>изготовлено тело, надо </a:t>
            </a:r>
          </a:p>
          <a:p>
            <a:r>
              <a:rPr lang="ru-RU" b="1"/>
              <a:t>массу тела  разделить</a:t>
            </a:r>
          </a:p>
          <a:p>
            <a:r>
              <a:rPr lang="ru-RU" b="1"/>
              <a:t>на его объем.</a:t>
            </a:r>
          </a:p>
        </p:txBody>
      </p:sp>
      <p:sp>
        <p:nvSpPr>
          <p:cNvPr id="6185" name="Line 41"/>
          <p:cNvSpPr>
            <a:spLocks noChangeShapeType="1"/>
          </p:cNvSpPr>
          <p:nvPr/>
        </p:nvSpPr>
        <p:spPr bwMode="auto">
          <a:xfrm flipH="1">
            <a:off x="3886200" y="4495800"/>
            <a:ext cx="838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6189" name="Picture 45" descr="Безымянный4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9000" y="2286000"/>
            <a:ext cx="520065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2" name="Picture 48" descr="Безымянный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90800" y="3733800"/>
            <a:ext cx="14620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3" grpId="0" animBg="1"/>
      <p:bldP spid="6158" grpId="0" animBg="1"/>
      <p:bldP spid="6159" grpId="0" animBg="1"/>
      <p:bldP spid="6162" grpId="0" animBg="1"/>
      <p:bldP spid="6163" grpId="0" animBg="1"/>
      <p:bldP spid="6164" grpId="0" animBg="1"/>
      <p:bldP spid="6176" grpId="0" animBg="1"/>
      <p:bldP spid="6182" grpId="0"/>
      <p:bldP spid="618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Найдите по таблице плотности льда, воды и водяного пара.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2133600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 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Лед  -</a:t>
            </a:r>
            <a:endParaRPr lang="ru-RU" sz="40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Вода -</a:t>
            </a:r>
            <a:endParaRPr lang="ru-RU" sz="40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Водяной пар -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4841875"/>
            <a:ext cx="1584325" cy="201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 dirty="0">
                <a:solidFill>
                  <a:schemeClr val="folHlink"/>
                </a:solidFill>
                <a:latin typeface="Tahoma" pitchFamily="34" charset="0"/>
              </a:rPr>
              <a:t>Н</a:t>
            </a:r>
            <a:r>
              <a:rPr lang="ru-RU" sz="6600" b="1" baseline="-25000" dirty="0">
                <a:solidFill>
                  <a:schemeClr val="folHlink"/>
                </a:solidFill>
                <a:latin typeface="Tahoma" pitchFamily="34" charset="0"/>
              </a:rPr>
              <a:t>2</a:t>
            </a:r>
            <a:r>
              <a:rPr lang="ru-RU" sz="6600" b="1" dirty="0">
                <a:solidFill>
                  <a:schemeClr val="folHlink"/>
                </a:solidFill>
                <a:latin typeface="Tahoma" pitchFamily="34" charset="0"/>
              </a:rPr>
              <a:t>О</a:t>
            </a:r>
          </a:p>
        </p:txBody>
      </p:sp>
      <p:pic>
        <p:nvPicPr>
          <p:cNvPr id="32773" name="Picture 5" descr="63e88de767d6637a447f6d35f1be6d7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4138" y="5143500"/>
            <a:ext cx="143986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" y="0"/>
            <a:ext cx="91325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6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8" y="13890"/>
            <a:ext cx="9131989" cy="684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9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90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36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Найдите по таблице плотности льда, воды и водяного пара.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2133600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 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Лед  -  900кг/ м</a:t>
            </a:r>
            <a:r>
              <a:rPr lang="ru-RU" sz="4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Вода - 1000кг/ м</a:t>
            </a:r>
            <a:r>
              <a:rPr lang="ru-RU" sz="4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Водяной пар - 0,590кг/ м</a:t>
            </a:r>
            <a:r>
              <a:rPr lang="ru-RU" sz="4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4841875"/>
            <a:ext cx="1584325" cy="201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600" b="1">
                <a:solidFill>
                  <a:schemeClr val="folHlink"/>
                </a:solidFill>
                <a:latin typeface="Tahoma" pitchFamily="34" charset="0"/>
              </a:rPr>
              <a:t>Н</a:t>
            </a:r>
            <a:r>
              <a:rPr lang="ru-RU" sz="6600" b="1" baseline="-25000">
                <a:solidFill>
                  <a:schemeClr val="folHlink"/>
                </a:solidFill>
                <a:latin typeface="Tahoma" pitchFamily="34" charset="0"/>
              </a:rPr>
              <a:t>2</a:t>
            </a:r>
            <a:r>
              <a:rPr lang="ru-RU" sz="6600" b="1">
                <a:solidFill>
                  <a:schemeClr val="folHlink"/>
                </a:solidFill>
                <a:latin typeface="Tahoma" pitchFamily="34" charset="0"/>
              </a:rPr>
              <a:t>О</a:t>
            </a:r>
          </a:p>
        </p:txBody>
      </p:sp>
      <p:pic>
        <p:nvPicPr>
          <p:cNvPr id="32773" name="Picture 5" descr="63e88de767d6637a447f6d35f1be6d7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4138" y="5143500"/>
            <a:ext cx="143986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0"/>
            <a:ext cx="7793037" cy="13430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Почему плотность одного и того же вещества в твердом, жидком, и газообразном состояниях различна?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0660" name="Picture 4" descr="02003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5738"/>
            <a:ext cx="9144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6948488" y="5588000"/>
            <a:ext cx="1395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400" b="1"/>
              <a:t>900кг/м</a:t>
            </a:r>
            <a:r>
              <a:rPr lang="ru-RU" sz="2400" b="1" baseline="30000"/>
              <a:t>3</a:t>
            </a:r>
            <a:endParaRPr lang="ru-RU" sz="2400" b="1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3635375" y="5588000"/>
            <a:ext cx="1709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400" b="1"/>
              <a:t>1000кг/м</a:t>
            </a:r>
            <a:r>
              <a:rPr lang="ru-RU" sz="2400" b="1" baseline="30000"/>
              <a:t>3</a:t>
            </a:r>
            <a:endParaRPr lang="ru-RU" sz="2400" b="1"/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611188" y="5589588"/>
            <a:ext cx="1865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400" b="1"/>
              <a:t>0,590кг/м</a:t>
            </a:r>
            <a:r>
              <a:rPr lang="ru-RU" sz="2400" b="1" baseline="30000"/>
              <a:t>3</a:t>
            </a:r>
            <a:endParaRPr lang="ru-RU" sz="2400" b="1"/>
          </a:p>
        </p:txBody>
      </p:sp>
      <p:sp>
        <p:nvSpPr>
          <p:cNvPr id="33800" name="Rectangle 9"/>
          <p:cNvSpPr>
            <a:spLocks noChangeArrowheads="1"/>
          </p:cNvSpPr>
          <p:nvPr/>
        </p:nvSpPr>
        <p:spPr bwMode="auto">
          <a:xfrm>
            <a:off x="179388" y="404813"/>
            <a:ext cx="936625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0000FF"/>
                </a:solidFill>
              </a:rPr>
              <a:t>Н</a:t>
            </a:r>
            <a:r>
              <a:rPr lang="ru-RU" sz="4000" b="1" baseline="-25000">
                <a:solidFill>
                  <a:srgbClr val="0000FF"/>
                </a:solidFill>
              </a:rPr>
              <a:t>2</a:t>
            </a:r>
            <a:r>
              <a:rPr lang="ru-RU" sz="4000" b="1">
                <a:solidFill>
                  <a:srgbClr val="0000FF"/>
                </a:solidFill>
              </a:rPr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cs typeface="Times New Roman" pitchFamily="18" charset="0"/>
              </a:rPr>
              <a:t>Плотность вещества зависит:</a:t>
            </a:r>
            <a:endParaRPr lang="ru-RU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5" name="Picture 4" descr="18-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916832"/>
            <a:ext cx="3456384" cy="3790404"/>
          </a:xfrm>
          <a:prstGeom prst="rect">
            <a:avLst/>
          </a:prstGeom>
          <a:noFill/>
        </p:spPr>
      </p:pic>
      <p:pic>
        <p:nvPicPr>
          <p:cNvPr id="8" name="Picture 3" descr="ris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3960440" cy="5036647"/>
          </a:xfrm>
          <a:prstGeom prst="rect">
            <a:avLst/>
          </a:prstGeom>
          <a:noFill/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4211960" y="764704"/>
            <a:ext cx="4824536" cy="242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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массы молекул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из которых оно состоит, и от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расположения частиц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веществе.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1403648" y="5952380"/>
            <a:ext cx="7920880" cy="1811239"/>
          </a:xfrm>
        </p:spPr>
        <p:txBody>
          <a:bodyPr/>
          <a:lstStyle/>
          <a:p>
            <a:pPr lvl="0"/>
            <a:r>
              <a:rPr lang="ru-RU" sz="2400" dirty="0" smtClean="0">
                <a:solidFill>
                  <a:srgbClr val="C00000"/>
                </a:solidFill>
              </a:rPr>
              <a:t>Чем больше масса атомов, тем больше плотность.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festival.1september.ru/articles/525367/img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1471"/>
            <a:ext cx="8517358" cy="6726529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214422"/>
            <a:ext cx="5429288" cy="491174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Образующийся зимой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тонет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плавает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поверхности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т.к.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плотность льда меньше плотности воды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Иначе все водоемы зимой наполнялись бы льдом, и             в них не могли бы существовать живые организмы.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785786" y="0"/>
            <a:ext cx="4229072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cs typeface="Times New Roman" pitchFamily="18" charset="0"/>
              </a:rPr>
              <a:t>Исключение!</a:t>
            </a:r>
            <a:endParaRPr lang="ru-RU" sz="48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5" name="Picture 6" descr="апля в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714356"/>
            <a:ext cx="3633790" cy="2380273"/>
          </a:xfrm>
          <a:prstGeom prst="rect">
            <a:avLst/>
          </a:prstGeom>
          <a:noFill/>
        </p:spPr>
      </p:pic>
      <p:pic>
        <p:nvPicPr>
          <p:cNvPr id="6" name="Picture 4" descr="снежинки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786190"/>
            <a:ext cx="3715303" cy="2657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260350"/>
            <a:ext cx="8243887" cy="11525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428860" y="0"/>
            <a:ext cx="56715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small" spc="2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Aharoni" pitchFamily="2" charset="-79"/>
              </a:rPr>
              <a:t>Подумай и ответь</a:t>
            </a:r>
            <a:endParaRPr kumimoji="0" lang="ru-RU" sz="4400" b="1" i="0" u="none" strike="noStrike" kern="1200" cap="small" spc="2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Aharoni" pitchFamily="2" charset="-79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691680" y="1196752"/>
            <a:ext cx="7237312" cy="446087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Какие есть ещё единицы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массы?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75856" y="1772816"/>
            <a:ext cx="3222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1т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 1ц;  1г;  1мг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691680" y="2348880"/>
            <a:ext cx="7258000" cy="5175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Как связаны между собой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кг и 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2924944"/>
            <a:ext cx="42869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1кг=1000г, 1г=0,001кг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755576" y="3501008"/>
            <a:ext cx="8229600" cy="80327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Как найти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объём тела, если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известна ширина, длина и высота тела,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формулу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35896" y="4365104"/>
            <a:ext cx="1946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∙b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914400" y="5013176"/>
            <a:ext cx="8229600" cy="80327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Какова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связь между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см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л и 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51720" y="5877272"/>
            <a:ext cx="5453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1см³=0,000001м³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1л=0,001м³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212061" y="5877272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7" grpId="0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612576" y="188640"/>
            <a:ext cx="7772400" cy="855663"/>
          </a:xfrm>
        </p:spPr>
        <p:txBody>
          <a:bodyPr>
            <a:normAutofit fontScale="90000"/>
          </a:bodyPr>
          <a:lstStyle/>
          <a:p>
            <a:r>
              <a:rPr lang="ru-RU" sz="2400" b="1" i="1" u="sng" smtClean="0">
                <a:solidFill>
                  <a:srgbClr val="0000FF"/>
                </a:solidFill>
                <a:latin typeface="Century Schoolbook" pitchFamily="18" charset="0"/>
              </a:rPr>
              <a:t> Плотность</a:t>
            </a:r>
            <a:r>
              <a:rPr lang="ru-RU" sz="2400" b="1" smtClean="0">
                <a:solidFill>
                  <a:srgbClr val="0000FF"/>
                </a:solidFill>
                <a:latin typeface="Century Schoolbook" pitchFamily="18" charset="0"/>
              </a:rPr>
              <a:t> –это  </a:t>
            </a:r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свойство  тел  и  очень</a:t>
            </a:r>
            <a:b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   важная их физическая  характеристика.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975"/>
            <a:ext cx="8276977" cy="5256361"/>
          </a:xfrm>
          <a:gradFill rotWithShape="1">
            <a:gsLst>
              <a:gs pos="0">
                <a:schemeClr val="bg1"/>
              </a:gs>
              <a:gs pos="100000">
                <a:srgbClr val="5F472E"/>
              </a:gs>
            </a:gsLst>
            <a:lin ang="2700000" scaled="1"/>
          </a:gradFill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ru-RU" sz="1600" dirty="0" smtClean="0">
                <a:latin typeface="Century Schoolbook" pitchFamily="18" charset="0"/>
              </a:rPr>
              <a:t>         </a:t>
            </a:r>
          </a:p>
          <a:p>
            <a:r>
              <a:rPr lang="ru-RU" sz="1800" b="1" dirty="0" smtClean="0">
                <a:latin typeface="Century Schoolbook" pitchFamily="18" charset="0"/>
              </a:rPr>
              <a:t>   </a:t>
            </a:r>
            <a:r>
              <a:rPr lang="ru-RU" sz="2000" b="1" i="1" dirty="0" smtClean="0">
                <a:solidFill>
                  <a:srgbClr val="FF0000"/>
                </a:solidFill>
                <a:latin typeface="Century Schoolbook" pitchFamily="18" charset="0"/>
              </a:rPr>
              <a:t>Использование материалов с малой плотностью</a:t>
            </a:r>
            <a:r>
              <a:rPr lang="ru-RU" sz="2000" b="1" dirty="0" smtClean="0">
                <a:latin typeface="Century Schoolbook" pitchFamily="18" charset="0"/>
              </a:rPr>
              <a:t> </a:t>
            </a:r>
          </a:p>
          <a:p>
            <a:pPr>
              <a:buNone/>
            </a:pPr>
            <a:r>
              <a:rPr lang="ru-RU" sz="2000" b="1" dirty="0" smtClean="0">
                <a:latin typeface="Century Schoolbook" pitchFamily="18" charset="0"/>
              </a:rPr>
              <a:t>      в строительстве и </a:t>
            </a:r>
            <a:r>
              <a:rPr lang="ru-RU" sz="1800" b="1" dirty="0" smtClean="0">
                <a:latin typeface="Century Schoolbook" pitchFamily="18" charset="0"/>
              </a:rPr>
              <a:t>машиностроении выгодно с экологической и экономической точки зрения. Замена алюминия и стали в корпусах самолетов  и ракет на более легкий и прочный титан позволяет экономить горючее и перевозить больше полезного груза. Экономия топлива, как известно, ведет к уменьшению выбросов  в атмосферу. </a:t>
            </a:r>
          </a:p>
        </p:txBody>
      </p:sp>
      <p:pic>
        <p:nvPicPr>
          <p:cNvPr id="3076" name="Picture 5" descr="j02150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3716338"/>
            <a:ext cx="16605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j02330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005263"/>
            <a:ext cx="243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 descr="J033639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08352">
            <a:off x="3635375" y="5157788"/>
            <a:ext cx="216058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Cloud"/>
          <p:cNvSpPr>
            <a:spLocks noChangeAspect="1" noEditPoints="1" noChangeArrowheads="1"/>
          </p:cNvSpPr>
          <p:nvPr/>
        </p:nvSpPr>
        <p:spPr bwMode="auto">
          <a:xfrm>
            <a:off x="4140200" y="4292600"/>
            <a:ext cx="1223963" cy="6461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729" name="Cloud"/>
          <p:cNvSpPr>
            <a:spLocks noChangeAspect="1" noEditPoints="1" noChangeArrowheads="1"/>
          </p:cNvSpPr>
          <p:nvPr/>
        </p:nvSpPr>
        <p:spPr bwMode="auto">
          <a:xfrm>
            <a:off x="4932363" y="4652963"/>
            <a:ext cx="1223962" cy="64611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730" name="Cloud"/>
          <p:cNvSpPr>
            <a:spLocks noChangeAspect="1" noEditPoints="1" noChangeArrowheads="1"/>
          </p:cNvSpPr>
          <p:nvPr/>
        </p:nvSpPr>
        <p:spPr bwMode="auto">
          <a:xfrm>
            <a:off x="1979613" y="5445125"/>
            <a:ext cx="790575" cy="4175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082" name="Picture 11" descr="pokk1075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333375"/>
            <a:ext cx="15621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3" name="Cloud"/>
          <p:cNvSpPr>
            <a:spLocks noChangeAspect="1" noEditPoints="1" noChangeArrowheads="1"/>
          </p:cNvSpPr>
          <p:nvPr/>
        </p:nvSpPr>
        <p:spPr bwMode="auto">
          <a:xfrm>
            <a:off x="2916238" y="5084763"/>
            <a:ext cx="504825" cy="2667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ChangeArrowheads="1"/>
          </p:cNvSpPr>
          <p:nvPr/>
        </p:nvSpPr>
        <p:spPr bwMode="auto">
          <a:xfrm>
            <a:off x="395536" y="327139"/>
            <a:ext cx="8425185" cy="590931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8C735A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800" b="1" i="1" dirty="0">
                <a:latin typeface="Century Schoolbook" pitchFamily="18" charset="0"/>
              </a:rPr>
              <a:t>  </a:t>
            </a:r>
          </a:p>
          <a:p>
            <a:r>
              <a:rPr lang="ru-RU" sz="1800" b="1" i="1" dirty="0">
                <a:latin typeface="Century Schoolbook" pitchFamily="18" charset="0"/>
              </a:rPr>
              <a:t>    </a:t>
            </a:r>
            <a:r>
              <a:rPr lang="ru-RU" sz="1800" b="1" dirty="0" smtClean="0">
                <a:solidFill>
                  <a:srgbClr val="FF0000"/>
                </a:solidFill>
                <a:latin typeface="Century Schoolbook" pitchFamily="18" charset="0"/>
              </a:rPr>
              <a:t>Применение</a:t>
            </a:r>
            <a:r>
              <a:rPr lang="ru-RU" sz="1800" b="1" i="1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  <a:r>
              <a:rPr lang="ru-RU" sz="1800" b="1" i="1" dirty="0">
                <a:solidFill>
                  <a:srgbClr val="FF0000"/>
                </a:solidFill>
                <a:latin typeface="Century Schoolbook" pitchFamily="18" charset="0"/>
              </a:rPr>
              <a:t>материалов с </a:t>
            </a:r>
          </a:p>
          <a:p>
            <a:r>
              <a:rPr lang="ru-RU" sz="1800" b="1" i="1" dirty="0">
                <a:solidFill>
                  <a:srgbClr val="FF0000"/>
                </a:solidFill>
                <a:latin typeface="Century Schoolbook" pitchFamily="18" charset="0"/>
              </a:rPr>
              <a:t>          малой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sz="1800" b="1" i="1" dirty="0">
                <a:solidFill>
                  <a:srgbClr val="FF0000"/>
                </a:solidFill>
                <a:latin typeface="Century Schoolbook" pitchFamily="18" charset="0"/>
              </a:rPr>
              <a:t>плотностью</a:t>
            </a:r>
            <a:r>
              <a:rPr lang="ru-RU" sz="1800" b="1" dirty="0">
                <a:latin typeface="Century Schoolbook" pitchFamily="18" charset="0"/>
              </a:rPr>
              <a:t> </a:t>
            </a:r>
          </a:p>
          <a:p>
            <a:r>
              <a:rPr lang="ru-RU" sz="1800" b="1" dirty="0">
                <a:latin typeface="Century Schoolbook" pitchFamily="18" charset="0"/>
              </a:rPr>
              <a:t>  ( стекловолокно, полиуретан ) </a:t>
            </a:r>
          </a:p>
          <a:p>
            <a:r>
              <a:rPr lang="ru-RU" sz="1800" b="1" dirty="0">
                <a:latin typeface="Century Schoolbook" pitchFamily="18" charset="0"/>
              </a:rPr>
              <a:t>  позволяет сохранить тепло в </a:t>
            </a:r>
          </a:p>
          <a:p>
            <a:r>
              <a:rPr lang="ru-RU" sz="1800" b="1" dirty="0">
                <a:latin typeface="Century Schoolbook" pitchFamily="18" charset="0"/>
              </a:rPr>
              <a:t>  домах зимой и оградить их от </a:t>
            </a:r>
          </a:p>
          <a:p>
            <a:r>
              <a:rPr lang="ru-RU" sz="1800" b="1" dirty="0">
                <a:latin typeface="Century Schoolbook" pitchFamily="18" charset="0"/>
              </a:rPr>
              <a:t>              перегрева летом.</a:t>
            </a:r>
          </a:p>
          <a:p>
            <a:r>
              <a:rPr lang="ru-RU" sz="1800" b="1" dirty="0">
                <a:latin typeface="Century Schoolbook" pitchFamily="18" charset="0"/>
              </a:rPr>
              <a:t>      </a:t>
            </a:r>
            <a:r>
              <a:rPr lang="ru-RU" sz="1800" b="1" dirty="0">
                <a:solidFill>
                  <a:srgbClr val="FF0000"/>
                </a:solidFill>
                <a:latin typeface="Century Schoolbook" pitchFamily="18" charset="0"/>
              </a:rPr>
              <a:t>Такую экономию  вы легко</a:t>
            </a:r>
          </a:p>
          <a:p>
            <a:r>
              <a:rPr lang="ru-RU" sz="1800" b="1" dirty="0">
                <a:solidFill>
                  <a:srgbClr val="FF0000"/>
                </a:solidFill>
                <a:latin typeface="Century Schoolbook" pitchFamily="18" charset="0"/>
              </a:rPr>
              <a:t>         можете оценить сами !</a:t>
            </a:r>
            <a:r>
              <a:rPr lang="ru-RU" sz="1800" b="1" dirty="0">
                <a:latin typeface="Century Schoolbook" pitchFamily="18" charset="0"/>
              </a:rPr>
              <a:t> </a:t>
            </a:r>
          </a:p>
          <a:p>
            <a:r>
              <a:rPr lang="ru-RU" sz="1800" b="1" dirty="0">
                <a:latin typeface="Century Schoolbook" pitchFamily="18" charset="0"/>
              </a:rPr>
              <a:t>     Обратите внимание на то, что</a:t>
            </a:r>
          </a:p>
          <a:p>
            <a:r>
              <a:rPr lang="ru-RU" sz="1800" b="1" dirty="0">
                <a:latin typeface="Century Schoolbook" pitchFamily="18" charset="0"/>
              </a:rPr>
              <a:t>     в окна многих зданий встроены</a:t>
            </a:r>
          </a:p>
          <a:p>
            <a:r>
              <a:rPr lang="ru-RU" sz="1800" b="1" dirty="0">
                <a:latin typeface="Century Schoolbook" pitchFamily="18" charset="0"/>
              </a:rPr>
              <a:t>     кондиционеры ( установки для </a:t>
            </a:r>
          </a:p>
          <a:p>
            <a:r>
              <a:rPr lang="ru-RU" sz="1800" b="1" dirty="0">
                <a:latin typeface="Century Schoolbook" pitchFamily="18" charset="0"/>
              </a:rPr>
              <a:t>     охлаждения воздуха летом и подогрева зимой ).</a:t>
            </a:r>
          </a:p>
          <a:p>
            <a:r>
              <a:rPr lang="ru-RU" sz="1800" b="1" dirty="0">
                <a:latin typeface="Century Schoolbook" pitchFamily="18" charset="0"/>
              </a:rPr>
              <a:t>       В некоторых гостиницах Америки, Европы, Азии да и      </a:t>
            </a:r>
          </a:p>
          <a:p>
            <a:r>
              <a:rPr lang="ru-RU" sz="1800" b="1" dirty="0">
                <a:latin typeface="Century Schoolbook" pitchFamily="18" charset="0"/>
              </a:rPr>
              <a:t>     нашей страны кондиционеры есть в каждом номере. </a:t>
            </a:r>
          </a:p>
          <a:p>
            <a:r>
              <a:rPr lang="ru-RU" sz="1800" b="1" dirty="0">
                <a:latin typeface="Century Schoolbook" pitchFamily="18" charset="0"/>
              </a:rPr>
              <a:t>     Число номеров в таких гостиницах доходит до тысячи.   </a:t>
            </a:r>
          </a:p>
          <a:p>
            <a:r>
              <a:rPr lang="ru-RU" sz="1800" b="1" dirty="0">
                <a:latin typeface="Century Schoolbook" pitchFamily="18" charset="0"/>
              </a:rPr>
              <a:t>         </a:t>
            </a:r>
            <a:endParaRPr lang="ru-RU" sz="1800" b="1" dirty="0" smtClean="0">
              <a:latin typeface="Century Schoolbook" pitchFamily="18" charset="0"/>
            </a:endParaRPr>
          </a:p>
          <a:p>
            <a:r>
              <a:rPr lang="ru-RU" b="1" dirty="0" smtClean="0">
                <a:latin typeface="Century Schoolbook" pitchFamily="18" charset="0"/>
              </a:rPr>
              <a:t>        </a:t>
            </a:r>
            <a:r>
              <a:rPr lang="ru-RU" sz="1800" b="1" dirty="0" smtClean="0">
                <a:latin typeface="Century Schoolbook" pitchFamily="18" charset="0"/>
              </a:rPr>
              <a:t>Можно </a:t>
            </a:r>
            <a:r>
              <a:rPr lang="ru-RU" sz="1800" b="1" dirty="0">
                <a:latin typeface="Century Schoolbook" pitchFamily="18" charset="0"/>
              </a:rPr>
              <a:t>представить, сколько электроэнергии </a:t>
            </a:r>
          </a:p>
          <a:p>
            <a:r>
              <a:rPr lang="ru-RU" sz="1800" b="1" dirty="0">
                <a:latin typeface="Century Schoolbook" pitchFamily="18" charset="0"/>
              </a:rPr>
              <a:t>               потребляют  только гостиницы  мира</a:t>
            </a:r>
            <a:r>
              <a:rPr lang="ru-RU" sz="1800" b="1" dirty="0" smtClean="0">
                <a:latin typeface="Century Schoolbook" pitchFamily="18" charset="0"/>
              </a:rPr>
              <a:t>!</a:t>
            </a:r>
          </a:p>
          <a:p>
            <a:endParaRPr lang="ru-RU" sz="1800" b="1" dirty="0" smtClean="0">
              <a:latin typeface="Century Schoolbook" pitchFamily="18" charset="0"/>
            </a:endParaRPr>
          </a:p>
          <a:p>
            <a:endParaRPr lang="ru-RU" sz="1800" b="1" dirty="0">
              <a:latin typeface="Century Schoolbook" pitchFamily="18" charset="0"/>
            </a:endParaRPr>
          </a:p>
        </p:txBody>
      </p:sp>
      <p:pic>
        <p:nvPicPr>
          <p:cNvPr id="4099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549275"/>
            <a:ext cx="3384550" cy="3006725"/>
          </a:xfrm>
          <a:prstGeom prst="rect">
            <a:avLst/>
          </a:prstGeom>
          <a:noFill/>
          <a:ln w="28575">
            <a:solidFill>
              <a:srgbClr val="99CC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46"/>
          <p:cNvSpPr txBox="1">
            <a:spLocks noChangeArrowheads="1"/>
          </p:cNvSpPr>
          <p:nvPr/>
        </p:nvSpPr>
        <p:spPr bwMode="auto">
          <a:xfrm>
            <a:off x="2841625" y="53260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123" name="Rectangle 1053"/>
          <p:cNvSpPr>
            <a:spLocks noChangeArrowheads="1"/>
          </p:cNvSpPr>
          <p:nvPr/>
        </p:nvSpPr>
        <p:spPr bwMode="auto">
          <a:xfrm>
            <a:off x="467544" y="168427"/>
            <a:ext cx="8281169" cy="634019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800" b="1" i="1" dirty="0">
                <a:solidFill>
                  <a:srgbClr val="CC3300"/>
                </a:solidFill>
                <a:latin typeface="Century Schoolbook" pitchFamily="18" charset="0"/>
              </a:rPr>
              <a:t>Плотность – важная характеристика не только для машиностроения  и строительства, но и для сельского хозяйства.</a:t>
            </a:r>
            <a:r>
              <a:rPr lang="ru-RU" sz="1800" dirty="0">
                <a:solidFill>
                  <a:srgbClr val="CC3300"/>
                </a:solidFill>
              </a:rPr>
              <a:t> </a:t>
            </a:r>
          </a:p>
          <a:p>
            <a:pPr algn="ctr"/>
            <a:endParaRPr lang="ru-RU" sz="1800" dirty="0">
              <a:solidFill>
                <a:srgbClr val="CC3300"/>
              </a:solidFill>
            </a:endParaRPr>
          </a:p>
          <a:p>
            <a:pPr algn="ctr"/>
            <a:r>
              <a:rPr lang="ru-RU" sz="1400" dirty="0"/>
              <a:t>                                                     </a:t>
            </a:r>
            <a:r>
              <a:rPr lang="ru-RU" sz="1600" b="1" i="1" dirty="0"/>
              <a:t>Знание плотности почвы необходимо для ее   </a:t>
            </a:r>
          </a:p>
          <a:p>
            <a:pPr algn="ctr"/>
            <a:r>
              <a:rPr lang="ru-RU" sz="1600" b="1" i="1" dirty="0"/>
              <a:t>                                               правильного использования.</a:t>
            </a:r>
          </a:p>
          <a:p>
            <a:pPr algn="ctr"/>
            <a:r>
              <a:rPr lang="ru-RU" sz="1600" dirty="0"/>
              <a:t>                                                   </a:t>
            </a:r>
            <a:r>
              <a:rPr lang="ru-RU" sz="1600" b="1" i="1" u="sng" dirty="0">
                <a:solidFill>
                  <a:srgbClr val="FF0000"/>
                </a:solidFill>
              </a:rPr>
              <a:t>Очень плотная почва</a:t>
            </a:r>
            <a:r>
              <a:rPr lang="ru-RU" sz="1600" dirty="0"/>
              <a:t> плохо поглощает влагу.</a:t>
            </a:r>
          </a:p>
          <a:p>
            <a:pPr algn="ctr"/>
            <a:r>
              <a:rPr lang="ru-RU" sz="1600" dirty="0"/>
              <a:t>                                                        Дождевая вода не задерживается на ее поверхности </a:t>
            </a:r>
          </a:p>
          <a:p>
            <a:pPr algn="ctr"/>
            <a:r>
              <a:rPr lang="ru-RU" sz="1600" dirty="0"/>
              <a:t>                                                          и разрушает ее, стекая по уклону. Такая почва плохо                         </a:t>
            </a:r>
          </a:p>
          <a:p>
            <a:pPr algn="ctr"/>
            <a:r>
              <a:rPr lang="ru-RU" sz="1600" dirty="0"/>
              <a:t>                                                 пропускает воздух, необходимый для растений,</a:t>
            </a:r>
          </a:p>
          <a:p>
            <a:pPr algn="ctr"/>
            <a:r>
              <a:rPr lang="ru-RU" sz="1600" dirty="0"/>
              <a:t>                   насекомых, микроорганизмов.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/>
              <a:t>                                                           </a:t>
            </a:r>
            <a:r>
              <a:rPr lang="ru-RU" sz="1600" b="1" i="1" u="sng" dirty="0">
                <a:solidFill>
                  <a:srgbClr val="FF0000"/>
                </a:solidFill>
              </a:rPr>
              <a:t>Плотная почва</a:t>
            </a:r>
            <a:r>
              <a:rPr lang="ru-RU" sz="1600" dirty="0"/>
              <a:t> хорошо пропускает тепло, поэтому          </a:t>
            </a:r>
          </a:p>
          <a:p>
            <a:pPr algn="ctr"/>
            <a:r>
              <a:rPr lang="ru-RU" sz="1600" dirty="0"/>
              <a:t>                                          зимой она промерзает на большую глубину.</a:t>
            </a:r>
          </a:p>
          <a:p>
            <a:pPr algn="ctr"/>
            <a:r>
              <a:rPr lang="ru-RU" sz="1600" dirty="0"/>
              <a:t>                                                      При вспашке она разваливается на крупные глыбы, </a:t>
            </a:r>
          </a:p>
          <a:p>
            <a:pPr algn="ctr"/>
            <a:r>
              <a:rPr lang="ru-RU" sz="1600" dirty="0"/>
              <a:t>                                                         между которыми плохо развиваются корни растений.</a:t>
            </a:r>
          </a:p>
          <a:p>
            <a:pPr algn="ctr"/>
            <a:r>
              <a:rPr lang="ru-RU" sz="1600" dirty="0"/>
              <a:t> </a:t>
            </a:r>
          </a:p>
          <a:p>
            <a:r>
              <a:rPr lang="ru-RU" sz="1600" dirty="0"/>
              <a:t>     </a:t>
            </a:r>
            <a:r>
              <a:rPr lang="ru-RU" sz="1600" b="1" i="1" u="sng" dirty="0">
                <a:solidFill>
                  <a:srgbClr val="FF0000"/>
                </a:solidFill>
              </a:rPr>
              <a:t>Очень рыхлая почва</a:t>
            </a:r>
            <a:r>
              <a:rPr lang="ru-RU" sz="1600" b="1" i="1" u="sng" dirty="0"/>
              <a:t> </a:t>
            </a:r>
            <a:r>
              <a:rPr lang="ru-RU" sz="1600" b="1" i="1" u="sng" dirty="0">
                <a:solidFill>
                  <a:srgbClr val="FF0000"/>
                </a:solidFill>
              </a:rPr>
              <a:t>с низкой плотностью -</a:t>
            </a:r>
            <a:r>
              <a:rPr lang="ru-RU" sz="1600" dirty="0"/>
              <a:t> тоже плохо. </a:t>
            </a:r>
          </a:p>
          <a:p>
            <a:r>
              <a:rPr lang="ru-RU" sz="1600" dirty="0"/>
              <a:t>  Через нее быстро проходит дождевая вода, она сильно  испаряет</a:t>
            </a:r>
          </a:p>
          <a:p>
            <a:r>
              <a:rPr lang="ru-RU" sz="1600" dirty="0"/>
              <a:t> влагу. Крупный дождь легко разрушает  ее верхний слой  и</a:t>
            </a:r>
          </a:p>
          <a:p>
            <a:r>
              <a:rPr lang="ru-RU" sz="1600" dirty="0"/>
              <a:t> при этом  происходит  вымывание гумуса. Плотность рыхлой</a:t>
            </a:r>
          </a:p>
          <a:p>
            <a:r>
              <a:rPr lang="ru-RU" sz="1600" dirty="0"/>
              <a:t> земли, богатой гумусом, чуть больше  1000 кг/ м</a:t>
            </a:r>
            <a:r>
              <a:rPr lang="ru-RU" sz="1600" baseline="30000" dirty="0"/>
              <a:t>3</a:t>
            </a:r>
            <a:r>
              <a:rPr lang="ru-RU" sz="1600" dirty="0"/>
              <a:t>.   </a:t>
            </a:r>
          </a:p>
        </p:txBody>
      </p:sp>
      <p:pic>
        <p:nvPicPr>
          <p:cNvPr id="5124" name="Picture 1055" descr="j02333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2641600" cy="3303587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5125" name="Picture 1056" descr="j01498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085184"/>
            <a:ext cx="1878013" cy="1524000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Содержимое 2"/>
          <p:cNvSpPr>
            <a:spLocks noGrp="1"/>
          </p:cNvSpPr>
          <p:nvPr>
            <p:ph type="body" sz="half" idx="1"/>
          </p:nvPr>
        </p:nvSpPr>
        <p:spPr>
          <a:xfrm>
            <a:off x="3857620" y="1844674"/>
            <a:ext cx="5072098" cy="4799036"/>
          </a:xfrm>
        </p:spPr>
        <p:txBody>
          <a:bodyPr>
            <a:normAutofit fontScale="47500" lnSpcReduction="20000"/>
          </a:bodyPr>
          <a:lstStyle/>
          <a:p>
            <a:pPr eaLnBrk="1" hangingPunct="1"/>
            <a:r>
              <a:rPr lang="ru-RU" sz="8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Медь –</a:t>
            </a:r>
          </a:p>
          <a:p>
            <a:pPr eaLnBrk="1" hangingPunct="1"/>
            <a:r>
              <a:rPr lang="ru-RU" sz="8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Лед – </a:t>
            </a:r>
          </a:p>
          <a:p>
            <a:pPr eaLnBrk="1" hangingPunct="1"/>
            <a:r>
              <a:rPr lang="ru-RU" sz="80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Бетон –</a:t>
            </a:r>
          </a:p>
          <a:p>
            <a:pPr eaLnBrk="1" hangingPunct="1"/>
            <a:endParaRPr lang="ru-RU" sz="8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Наиболее плотное – </a:t>
            </a:r>
          </a:p>
          <a:p>
            <a:pPr eaLnBrk="1" hangingPunct="1"/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Наименее плотное –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ru-RU" sz="2600" dirty="0" smtClean="0"/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916113"/>
            <a:ext cx="3927475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600" dirty="0" smtClean="0"/>
              <a:t>	</a:t>
            </a:r>
            <a:r>
              <a:rPr lang="ru-RU" sz="2800" dirty="0" smtClean="0"/>
              <a:t>Запишите в тетрадь плотности твердых веществ и укажите какое вещество наиболее плотное,  а какое наименее плотное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04664"/>
            <a:ext cx="82051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РАБОТАЕМ  С  ТАБЛИЦЕЙ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16632"/>
            <a:ext cx="7396162" cy="14620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/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чашках уравновешенных весов лежат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кубики.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Одинаковы ли плотности веществ, из которых сделаны кубики?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1700808"/>
            <a:ext cx="7596187" cy="3672210"/>
          </a:xfrm>
        </p:spPr>
      </p:pic>
      <p:pic>
        <p:nvPicPr>
          <p:cNvPr id="21508" name="Picture 4" descr="c7789ef720a16d577d30e362a45fa30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413" y="765175"/>
            <a:ext cx="2663826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707904" y="4725144"/>
            <a:ext cx="3618860" cy="1800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0"/>
            <a:ext cx="7540625" cy="1701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dirty="0" smtClean="0"/>
              <a:t> 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одном из двух одинаковых сосудов налили воду (левый сосуд), в другой раствор серной кислоты равной массы. Какая жидкость имеет большую плотность?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916832"/>
            <a:ext cx="684036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3707904" y="4941168"/>
            <a:ext cx="2447925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dirty="0">
                <a:latin typeface="Tahoma" pitchFamily="34" charset="0"/>
              </a:rPr>
              <a:t>вода</a:t>
            </a: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6804248" y="4941168"/>
            <a:ext cx="1800176" cy="10080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dirty="0">
                <a:latin typeface="Tahoma" pitchFamily="34" charset="0"/>
              </a:rPr>
              <a:t>серная кислота</a:t>
            </a:r>
          </a:p>
        </p:txBody>
      </p:sp>
      <p:pic>
        <p:nvPicPr>
          <p:cNvPr id="23558" name="Picture 8" descr="c7789ef720a16d577d30e362a45fa30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3850" y="908050"/>
            <a:ext cx="26638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44552" y="4077071"/>
            <a:ext cx="4211424" cy="2597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9073008" cy="163036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00FF"/>
                </a:solidFill>
              </a:rPr>
              <a:t>    </a:t>
            </a:r>
            <a:r>
              <a:rPr lang="ru-RU" sz="3200" dirty="0" smtClean="0">
                <a:solidFill>
                  <a:srgbClr val="0000FF"/>
                </a:solidFill>
              </a:rPr>
              <a:t>Реши!</a:t>
            </a:r>
            <a:r>
              <a:rPr lang="ru-RU" sz="2400" dirty="0" smtClean="0">
                <a:solidFill>
                  <a:srgbClr val="0000FF"/>
                </a:solidFill>
              </a:rPr>
              <a:t> </a:t>
            </a:r>
            <a:r>
              <a:rPr lang="ru-RU" sz="2800" dirty="0" smtClean="0"/>
              <a:t>Шестиклассник </a:t>
            </a:r>
            <a:r>
              <a:rPr lang="ru-RU" sz="2800" dirty="0"/>
              <a:t>выпил стакан (200 мл) </a:t>
            </a:r>
            <a:r>
              <a:rPr lang="ru-RU" sz="2800" dirty="0" smtClean="0"/>
              <a:t>	    воды. На </a:t>
            </a:r>
            <a:r>
              <a:rPr lang="ru-RU" sz="2800" dirty="0"/>
              <a:t>сколько изменилась его масса</a:t>
            </a:r>
            <a:r>
              <a:rPr lang="ru-RU" sz="2800" dirty="0" smtClean="0"/>
              <a:t>?</a:t>
            </a:r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528" y="1556792"/>
            <a:ext cx="2547938" cy="2884488"/>
            <a:chOff x="194" y="1034"/>
            <a:chExt cx="655" cy="387"/>
          </a:xfrm>
        </p:grpSpPr>
        <p:pic>
          <p:nvPicPr>
            <p:cNvPr id="25605" name="Picture 4" descr="mal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3" y="1241"/>
              <a:ext cx="266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6" name="Picture 5" descr="professor0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4" y="1034"/>
              <a:ext cx="42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Дано:                 СИ             Решение:</a:t>
            </a:r>
          </a:p>
          <a:p>
            <a:r>
              <a:rPr lang="en-US" dirty="0" smtClean="0"/>
              <a:t>V=200</a:t>
            </a:r>
            <a:r>
              <a:rPr lang="ru-RU" dirty="0" smtClean="0"/>
              <a:t>мл          0,0002м</a:t>
            </a:r>
            <a:r>
              <a:rPr lang="ru-RU" baseline="30000" dirty="0" smtClean="0"/>
              <a:t>3</a:t>
            </a:r>
            <a:r>
              <a:rPr lang="ru-RU" dirty="0" smtClean="0"/>
              <a:t>  </a:t>
            </a:r>
            <a:r>
              <a:rPr lang="el-GR" dirty="0" smtClean="0"/>
              <a:t>Δ</a:t>
            </a:r>
            <a:r>
              <a:rPr lang="en-US" dirty="0" smtClean="0"/>
              <a:t>m = m</a:t>
            </a:r>
            <a:r>
              <a:rPr lang="ru-RU" baseline="-25000" dirty="0" smtClean="0"/>
              <a:t>в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l-GR" dirty="0" smtClean="0"/>
              <a:t>ρ</a:t>
            </a:r>
            <a:r>
              <a:rPr lang="ru-RU" baseline="-25000" dirty="0" smtClean="0"/>
              <a:t>в</a:t>
            </a:r>
            <a:r>
              <a:rPr lang="en-US" dirty="0" smtClean="0"/>
              <a:t>V</a:t>
            </a:r>
            <a:endParaRPr lang="ru-RU" dirty="0" smtClean="0"/>
          </a:p>
          <a:p>
            <a:r>
              <a:rPr lang="el-GR" dirty="0" smtClean="0"/>
              <a:t>ρ</a:t>
            </a:r>
            <a:r>
              <a:rPr lang="ru-RU" baseline="-25000" dirty="0" smtClean="0"/>
              <a:t>в</a:t>
            </a:r>
            <a:r>
              <a:rPr lang="ru-RU" dirty="0" smtClean="0"/>
              <a:t>=1000кг/м</a:t>
            </a:r>
            <a:r>
              <a:rPr lang="ru-RU" baseline="30000" dirty="0" smtClean="0"/>
              <a:t>3                                  </a:t>
            </a:r>
            <a:r>
              <a:rPr lang="ru-RU" dirty="0" smtClean="0"/>
              <a:t>Вычисление:</a:t>
            </a:r>
            <a:r>
              <a:rPr lang="ru-RU" baseline="30000" dirty="0" smtClean="0"/>
              <a:t> </a:t>
            </a:r>
          </a:p>
          <a:p>
            <a:r>
              <a:rPr lang="ru-RU" dirty="0" smtClean="0"/>
              <a:t>Δ</a:t>
            </a:r>
            <a:r>
              <a:rPr lang="en-US" dirty="0" smtClean="0"/>
              <a:t>m-</a:t>
            </a:r>
            <a:r>
              <a:rPr lang="ru-RU" dirty="0" smtClean="0"/>
              <a:t>?                                    </a:t>
            </a:r>
            <a:r>
              <a:rPr lang="el-GR" dirty="0" smtClean="0"/>
              <a:t>Δ</a:t>
            </a:r>
            <a:r>
              <a:rPr lang="en-US" dirty="0"/>
              <a:t>m =</a:t>
            </a:r>
            <a:r>
              <a:rPr lang="ru-RU" dirty="0" smtClean="0"/>
              <a:t> 1000кг/м</a:t>
            </a:r>
            <a:r>
              <a:rPr lang="ru-RU" baseline="30000" dirty="0" smtClean="0"/>
              <a:t>3 </a:t>
            </a:r>
            <a:r>
              <a:rPr lang="ru-RU" sz="2800" dirty="0" smtClean="0"/>
              <a:t>·</a:t>
            </a:r>
          </a:p>
          <a:p>
            <a:r>
              <a:rPr lang="ru-RU" dirty="0"/>
              <a:t> </a:t>
            </a:r>
            <a:r>
              <a:rPr lang="ru-RU" dirty="0" smtClean="0"/>
              <a:t>				0,0002м</a:t>
            </a:r>
            <a:r>
              <a:rPr lang="ru-RU" baseline="30000" dirty="0" smtClean="0"/>
              <a:t>3</a:t>
            </a:r>
            <a:r>
              <a:rPr lang="ru-RU" dirty="0" smtClean="0"/>
              <a:t> = 0,2 кг</a:t>
            </a:r>
          </a:p>
          <a:p>
            <a:r>
              <a:rPr lang="ru-RU" i="1" u="sng" dirty="0" smtClean="0"/>
              <a:t>Ответ: масса мальчика увеличилась на</a:t>
            </a:r>
          </a:p>
          <a:p>
            <a:pPr marL="0" indent="0">
              <a:buNone/>
            </a:pPr>
            <a:r>
              <a:rPr lang="ru-RU" i="1" u="sng" dirty="0" smtClean="0"/>
              <a:t> </a:t>
            </a:r>
            <a:r>
              <a:rPr lang="el-GR" i="1" u="sng" dirty="0"/>
              <a:t>Δ</a:t>
            </a:r>
            <a:r>
              <a:rPr lang="en-US" i="1" u="sng" dirty="0"/>
              <a:t>m =</a:t>
            </a:r>
            <a:r>
              <a:rPr lang="ru-RU" i="1" u="sng" dirty="0"/>
              <a:t> </a:t>
            </a:r>
            <a:r>
              <a:rPr lang="ru-RU" i="1" u="sng" dirty="0" smtClean="0"/>
              <a:t>0,2 кг = 200 г</a:t>
            </a:r>
            <a:endParaRPr lang="ru-RU" i="1" u="sng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716016" y="2420888"/>
            <a:ext cx="0" cy="193840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012160" y="2420888"/>
            <a:ext cx="0" cy="193840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Прямоугольник 15"/>
          <p:cNvSpPr>
            <a:spLocks noChangeArrowheads="1"/>
          </p:cNvSpPr>
          <p:nvPr/>
        </p:nvSpPr>
        <p:spPr bwMode="auto">
          <a:xfrm>
            <a:off x="2942307" y="4280809"/>
            <a:ext cx="61436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C1C1C"/>
                </a:solidFill>
              </a:rPr>
              <a:t>Ареометры применяются для измерения:</a:t>
            </a:r>
          </a:p>
          <a:p>
            <a:pPr>
              <a:buFontTx/>
              <a:buBlip>
                <a:blip r:embed="rId2"/>
              </a:buBlip>
            </a:pPr>
            <a:r>
              <a:rPr lang="ru-RU" sz="2000" b="1" dirty="0">
                <a:solidFill>
                  <a:srgbClr val="1C1C1C"/>
                </a:solidFill>
              </a:rPr>
              <a:t> плотности электролита в кислотных и щелочных аккумуляторах; </a:t>
            </a:r>
          </a:p>
          <a:p>
            <a:pPr>
              <a:buFontTx/>
              <a:buBlip>
                <a:blip r:embed="rId2"/>
              </a:buBlip>
            </a:pPr>
            <a:r>
              <a:rPr lang="ru-RU" sz="2000" b="1" dirty="0">
                <a:solidFill>
                  <a:srgbClr val="1C1C1C"/>
                </a:solidFill>
              </a:rPr>
              <a:t> плотности цельного и обезжиренного молока, нефти и нефтепродуктов;</a:t>
            </a:r>
          </a:p>
          <a:p>
            <a:pPr>
              <a:buFontTx/>
              <a:buBlip>
                <a:blip r:embed="rId2"/>
              </a:buBlip>
            </a:pPr>
            <a:r>
              <a:rPr lang="ru-RU" sz="2000" b="1" dirty="0">
                <a:solidFill>
                  <a:srgbClr val="1C1C1C"/>
                </a:solidFill>
              </a:rPr>
              <a:t> плотностей растворов солей и кислот, растворов цемента, бетона и др.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00563" y="0"/>
            <a:ext cx="3414712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Ареометры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5849" name="Прямоугольник 11"/>
          <p:cNvSpPr>
            <a:spLocks noChangeArrowheads="1"/>
          </p:cNvSpPr>
          <p:nvPr/>
        </p:nvSpPr>
        <p:spPr bwMode="auto">
          <a:xfrm>
            <a:off x="2500298" y="785794"/>
            <a:ext cx="664370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C1C1C"/>
                </a:solidFill>
              </a:rPr>
              <a:t>    </a:t>
            </a:r>
            <a:r>
              <a:rPr lang="ru-RU" sz="2000" b="1" dirty="0">
                <a:solidFill>
                  <a:srgbClr val="1C1C1C"/>
                </a:solidFill>
              </a:rPr>
              <a:t>Ареометр (от греч.</a:t>
            </a:r>
            <a:r>
              <a:rPr lang="ru-RU" sz="2000" b="1" dirty="0"/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araios</a:t>
            </a:r>
            <a:r>
              <a:rPr lang="en-US" sz="2000" b="1" dirty="0"/>
              <a:t> </a:t>
            </a:r>
            <a:r>
              <a:rPr lang="ru-RU" sz="2000" b="1" dirty="0">
                <a:solidFill>
                  <a:srgbClr val="1C1C1C"/>
                </a:solidFill>
              </a:rPr>
              <a:t>-</a:t>
            </a:r>
            <a:r>
              <a:rPr lang="en-US" sz="2000" b="1" dirty="0">
                <a:solidFill>
                  <a:srgbClr val="1C1C1C"/>
                </a:solidFill>
              </a:rPr>
              <a:t> </a:t>
            </a:r>
            <a:r>
              <a:rPr lang="ru-RU" sz="2000" b="1" dirty="0">
                <a:solidFill>
                  <a:srgbClr val="1C1C1C"/>
                </a:solidFill>
              </a:rPr>
              <a:t>рыхлый, жидкий и</a:t>
            </a:r>
            <a:r>
              <a:rPr lang="ru-RU" sz="2000" b="1" dirty="0"/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metrio</a:t>
            </a:r>
            <a:r>
              <a:rPr lang="en-US" sz="2000" b="1" dirty="0"/>
              <a:t> </a:t>
            </a:r>
            <a:r>
              <a:rPr lang="ru-RU" sz="2000" b="1" dirty="0">
                <a:solidFill>
                  <a:srgbClr val="1C1C1C"/>
                </a:solidFill>
              </a:rPr>
              <a:t>-</a:t>
            </a:r>
            <a:r>
              <a:rPr lang="en-US" sz="2000" b="1" dirty="0">
                <a:solidFill>
                  <a:srgbClr val="1C1C1C"/>
                </a:solidFill>
              </a:rPr>
              <a:t> и</a:t>
            </a:r>
            <a:r>
              <a:rPr lang="ru-RU" sz="2000" b="1" dirty="0" err="1">
                <a:solidFill>
                  <a:srgbClr val="1C1C1C"/>
                </a:solidFill>
              </a:rPr>
              <a:t>змерять</a:t>
            </a:r>
            <a:r>
              <a:rPr lang="ru-RU" sz="2000" b="1" dirty="0">
                <a:solidFill>
                  <a:srgbClr val="1C1C1C"/>
                </a:solidFill>
              </a:rPr>
              <a:t>) – прибор в виде стеклянного поплавка с измерительной шкалой и грузом (внизу), предназначенный для измерения плотности жидкостей и сыпучих тел.</a:t>
            </a:r>
          </a:p>
          <a:p>
            <a:endParaRPr lang="ru-RU" sz="2400" b="1" dirty="0">
              <a:solidFill>
                <a:srgbClr val="1C1C1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0563" y="0"/>
            <a:ext cx="3414712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Ареометры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428860" y="2714620"/>
            <a:ext cx="6215106" cy="1285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        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Ареоме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р погружается в жидкость, плотность которой необходимо измерить. Принцип действия ареометра основан на законе Архимеда.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"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http://class-fizika.narod.ru/7_class/7-plotn1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928934"/>
            <a:ext cx="2563336" cy="3751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534400" cy="1143000"/>
          </a:xfrm>
        </p:spPr>
        <p:txBody>
          <a:bodyPr/>
          <a:lstStyle/>
          <a:p>
            <a:r>
              <a:rPr lang="ru-RU" altLang="ru-RU" sz="6000" b="1">
                <a:solidFill>
                  <a:srgbClr val="990000"/>
                </a:solidFill>
                <a:cs typeface="Times New Roman" panose="02020603050405020304" pitchFamily="18" charset="0"/>
              </a:rPr>
              <a:t>     Правильно ли это</a:t>
            </a:r>
          </a:p>
        </p:txBody>
      </p:sp>
      <p:sp>
        <p:nvSpPr>
          <p:cNvPr id="52232" name="Cloud"/>
          <p:cNvSpPr>
            <a:spLocks noChangeAspect="1" noEditPoints="1" noChangeArrowheads="1"/>
          </p:cNvSpPr>
          <p:nvPr>
            <p:ph type="body" idx="1"/>
          </p:nvPr>
        </p:nvSpPr>
        <p:spPr>
          <a:xfrm rot="1224335">
            <a:off x="4114800" y="1066800"/>
            <a:ext cx="4799013" cy="27844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FF"/>
          </a:solidFill>
          <a:ln w="1587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ru-RU" altLang="ru-RU" sz="1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</a:pPr>
            <a:r>
              <a:rPr lang="ru-RU" altLang="ru-RU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2.  Плотность 1 м</a:t>
            </a:r>
            <a:r>
              <a:rPr lang="ru-RU" altLang="ru-RU" sz="1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ru-RU" altLang="ru-RU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ртути –</a:t>
            </a:r>
          </a:p>
          <a:p>
            <a:pPr>
              <a:buFontTx/>
              <a:buNone/>
            </a:pPr>
            <a:r>
              <a:rPr lang="ru-RU" altLang="ru-RU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13600 кг/м</a:t>
            </a:r>
            <a:r>
              <a:rPr lang="ru-RU" altLang="ru-RU" sz="1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ru-RU" altLang="ru-RU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, а плотность</a:t>
            </a:r>
          </a:p>
          <a:p>
            <a:pPr>
              <a:buFontTx/>
              <a:buNone/>
            </a:pPr>
            <a:r>
              <a:rPr lang="ru-RU" altLang="ru-RU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2 м</a:t>
            </a:r>
            <a:r>
              <a:rPr lang="ru-RU" altLang="ru-RU" sz="1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3 </a:t>
            </a:r>
            <a:r>
              <a:rPr lang="ru-RU" altLang="ru-RU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ртути – 27200 кг/м</a:t>
            </a:r>
            <a:r>
              <a:rPr lang="ru-RU" altLang="ru-RU" sz="18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ru-RU" altLang="ru-RU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</a:p>
        </p:txBody>
      </p:sp>
      <p:sp>
        <p:nvSpPr>
          <p:cNvPr id="52233" name="Cloud"/>
          <p:cNvSpPr>
            <a:spLocks noChangeAspect="1" noEditPoints="1" noChangeArrowheads="1"/>
          </p:cNvSpPr>
          <p:nvPr/>
        </p:nvSpPr>
        <p:spPr bwMode="auto">
          <a:xfrm rot="-1030177">
            <a:off x="152400" y="1295400"/>
            <a:ext cx="4727575" cy="25638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ru-RU" altLang="ru-RU" sz="1800" b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1. Если от куска арбуза</a:t>
            </a:r>
          </a:p>
          <a:p>
            <a:pPr>
              <a:buFontTx/>
              <a:buNone/>
            </a:pPr>
            <a:r>
              <a:rPr lang="ru-RU" altLang="ru-RU" sz="1800" b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откусить кусочек, то</a:t>
            </a:r>
          </a:p>
          <a:p>
            <a:pPr>
              <a:buFontTx/>
              <a:buNone/>
            </a:pPr>
            <a:r>
              <a:rPr lang="ru-RU" altLang="ru-RU" sz="1800" b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плотность оставшегося </a:t>
            </a:r>
          </a:p>
          <a:p>
            <a:pPr>
              <a:buFontTx/>
              <a:buNone/>
            </a:pPr>
            <a:r>
              <a:rPr lang="ru-RU" altLang="ru-RU" sz="1800" b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 арбуза изменится.</a:t>
            </a:r>
          </a:p>
          <a:p>
            <a:pPr>
              <a:buFontTx/>
              <a:buNone/>
            </a:pPr>
            <a:endParaRPr lang="ru-RU" altLang="ru-RU" sz="1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2234" name="Cloud"/>
          <p:cNvSpPr>
            <a:spLocks noChangeAspect="1" noEditPoints="1" noChangeArrowheads="1"/>
          </p:cNvSpPr>
          <p:nvPr/>
        </p:nvSpPr>
        <p:spPr bwMode="auto">
          <a:xfrm rot="724461">
            <a:off x="3776663" y="3432175"/>
            <a:ext cx="4799012" cy="23622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ru-RU" altLang="ru-RU" sz="2000" b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    4.  В  литровый сосуд        </a:t>
            </a:r>
          </a:p>
          <a:p>
            <a:pPr>
              <a:buFontTx/>
              <a:buNone/>
            </a:pPr>
            <a:r>
              <a:rPr lang="ru-RU" altLang="ru-RU" sz="2000" b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         не  вместится 1 кг  </a:t>
            </a:r>
          </a:p>
          <a:p>
            <a:pPr>
              <a:buFontTx/>
              <a:buNone/>
            </a:pPr>
            <a:r>
              <a:rPr lang="ru-RU" altLang="ru-RU" sz="2000" b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              воды.</a:t>
            </a:r>
          </a:p>
        </p:txBody>
      </p:sp>
      <p:pic>
        <p:nvPicPr>
          <p:cNvPr id="52235" name="Picture 11" descr="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9967">
            <a:off x="3124200" y="1295400"/>
            <a:ext cx="14478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36" name="Cloud"/>
          <p:cNvSpPr>
            <a:spLocks noChangeAspect="1" noEditPoints="1" noChangeArrowheads="1"/>
          </p:cNvSpPr>
          <p:nvPr/>
        </p:nvSpPr>
        <p:spPr bwMode="auto">
          <a:xfrm rot="406023">
            <a:off x="0" y="3276600"/>
            <a:ext cx="4799013" cy="27844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ru-RU" altLang="ru-RU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3. Образующийся зимой</a:t>
            </a:r>
          </a:p>
          <a:p>
            <a:pPr>
              <a:buFontTx/>
              <a:buNone/>
            </a:pPr>
            <a:r>
              <a:rPr lang="ru-RU" altLang="ru-RU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лед не тонет, а плавает на поверхности воды, т.к. плотность льда меньше плотности воды.</a:t>
            </a:r>
            <a:r>
              <a:rPr lang="ru-RU" altLang="ru-RU" sz="1800"/>
              <a:t> </a:t>
            </a:r>
          </a:p>
        </p:txBody>
      </p:sp>
      <p:sp>
        <p:nvSpPr>
          <p:cNvPr id="52237" name="Cloud"/>
          <p:cNvSpPr>
            <a:spLocks noChangeAspect="1" noEditPoints="1" noChangeArrowheads="1"/>
          </p:cNvSpPr>
          <p:nvPr/>
        </p:nvSpPr>
        <p:spPr bwMode="auto">
          <a:xfrm rot="-798480">
            <a:off x="7543800" y="3505200"/>
            <a:ext cx="1427163" cy="8286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u-RU" altLang="ru-RU" sz="1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</a:pPr>
            <a:endParaRPr lang="ru-RU" altLang="ru-RU" sz="1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2238" name="Cloud"/>
          <p:cNvSpPr>
            <a:spLocks noChangeAspect="1" noEditPoints="1" noChangeArrowheads="1"/>
          </p:cNvSpPr>
          <p:nvPr/>
        </p:nvSpPr>
        <p:spPr bwMode="auto">
          <a:xfrm rot="200288">
            <a:off x="3433763" y="5200650"/>
            <a:ext cx="2286000" cy="13271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u-RU" altLang="ru-RU" sz="1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</a:pPr>
            <a:endParaRPr lang="ru-RU" altLang="ru-RU" sz="1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5867400" y="38100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ru-RU" altLang="ru-RU" sz="2000" b="1"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52240" name="Picture 16" descr="J023298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1663" cy="1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41" name="Cloud"/>
          <p:cNvSpPr>
            <a:spLocks noChangeAspect="1" noEditPoints="1" noChangeArrowheads="1"/>
          </p:cNvSpPr>
          <p:nvPr/>
        </p:nvSpPr>
        <p:spPr bwMode="auto">
          <a:xfrm rot="200288">
            <a:off x="2743200" y="2895600"/>
            <a:ext cx="1219200" cy="7080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u-RU" altLang="ru-RU" sz="1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</a:pPr>
            <a:endParaRPr lang="ru-RU" altLang="ru-RU" sz="1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2242" name="Cloud"/>
          <p:cNvSpPr>
            <a:spLocks noChangeAspect="1" noEditPoints="1" noChangeArrowheads="1"/>
          </p:cNvSpPr>
          <p:nvPr/>
        </p:nvSpPr>
        <p:spPr bwMode="auto">
          <a:xfrm rot="200288">
            <a:off x="6705600" y="5486400"/>
            <a:ext cx="1427163" cy="8286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u-RU" altLang="ru-RU" sz="1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</a:pPr>
            <a:endParaRPr lang="ru-RU" altLang="ru-RU" sz="1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2243" name="Cloud"/>
          <p:cNvSpPr>
            <a:spLocks noChangeAspect="1" noEditPoints="1" noChangeArrowheads="1"/>
          </p:cNvSpPr>
          <p:nvPr/>
        </p:nvSpPr>
        <p:spPr bwMode="auto">
          <a:xfrm rot="200288">
            <a:off x="990600" y="5486400"/>
            <a:ext cx="1143000" cy="6635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u-RU" altLang="ru-RU" sz="1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</a:pPr>
            <a:endParaRPr lang="ru-RU" altLang="ru-RU" sz="1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2244" name="Picture 20" descr="отккрытая книга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10200"/>
            <a:ext cx="12954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5" name="Picture 21" descr="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381" y="932251"/>
            <a:ext cx="819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6" name="Picture 22" descr="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8191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7" name="Picture 23" descr="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8191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04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22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2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2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2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/>
      <p:bldP spid="52231" grpId="1"/>
      <p:bldP spid="52232" grpId="0" build="p" animBg="1"/>
      <p:bldP spid="52233" grpId="0" animBg="1"/>
      <p:bldP spid="52234" grpId="0" animBg="1"/>
      <p:bldP spid="52236" grpId="0" animBg="1"/>
      <p:bldP spid="52237" grpId="0" animBg="1"/>
      <p:bldP spid="52238" grpId="0" animBg="1"/>
      <p:bldP spid="52241" grpId="0" animBg="1"/>
      <p:bldP spid="52242" grpId="0" animBg="1"/>
      <p:bldP spid="5224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0" y="363915"/>
            <a:ext cx="8001030" cy="64940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eaLnBrk="0" hangingPunct="0">
              <a:tabLst>
                <a:tab pos="285750" algn="l"/>
              </a:tabLst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Плотностью называют</a:t>
            </a:r>
            <a:r>
              <a:rPr lang="ru-RU" sz="16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…</a:t>
            </a:r>
          </a:p>
          <a:p>
            <a:pPr indent="450850" eaLnBrk="0" hangingPunct="0">
              <a:tabLst>
                <a:tab pos="285750" algn="l"/>
              </a:tabLst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физическую величину, равную отношению объёма тела к его массе.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indent="450850" eaLnBrk="0" hangingPunct="0">
              <a:tabLst>
                <a:tab pos="285750" algn="l"/>
              </a:tabLst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б)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физическую величину, равную отношению массы тела к его объёму.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indent="450850" eaLnBrk="0" hangingPunct="0">
              <a:tabLst>
                <a:tab pos="28575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физическое явление.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indent="450850" eaLnBrk="0" hangingPunct="0">
              <a:tabLst>
                <a:tab pos="28575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физическое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тело        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indent="450850" eaLnBrk="0" hangingPunct="0">
              <a:tabLst>
                <a:tab pos="285750" algn="l"/>
              </a:tabLst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 В системе СИ  плотность измеряется в</a:t>
            </a:r>
            <a:r>
              <a:rPr lang="ru-RU" sz="16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…</a:t>
            </a:r>
          </a:p>
          <a:p>
            <a:pPr indent="450850" eaLnBrk="0" hangingPunct="0">
              <a:tabLst>
                <a:tab pos="28575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г/см</a:t>
            </a:r>
            <a:r>
              <a:rPr lang="ru-RU" sz="1600" baseline="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indent="450850" eaLnBrk="0" hangingPunct="0">
              <a:tabLst>
                <a:tab pos="28575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г/л.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indent="450850" eaLnBrk="0" hangingPunct="0">
              <a:tabLst>
                <a:tab pos="28575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кг/м</a:t>
            </a:r>
            <a:r>
              <a:rPr lang="ru-RU" sz="1600" baseline="30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600" dirty="0" smtClean="0">
              <a:ea typeface="Calibri" pitchFamily="34" charset="0"/>
              <a:cs typeface="Times New Roman" pitchFamily="18" charset="0"/>
            </a:endParaRPr>
          </a:p>
          <a:p>
            <a:pPr indent="450850" eaLnBrk="0" hangingPunct="0">
              <a:tabLst>
                <a:tab pos="285750" algn="l"/>
              </a:tabLst>
            </a:pP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г)</a:t>
            </a:r>
            <a:r>
              <a:rPr lang="ru-RU" sz="16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lang="ru-RU" sz="1600" baseline="30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/кг 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indent="450850" eaLnBrk="0" hangingPunct="0">
              <a:tabLst>
                <a:tab pos="285750" algn="l"/>
              </a:tabLst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 Плотность данного вещества зависит </a:t>
            </a:r>
            <a:r>
              <a:rPr lang="ru-RU" sz="16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…</a:t>
            </a:r>
          </a:p>
          <a:p>
            <a:pPr indent="450850" eaLnBrk="0" hangingPunct="0">
              <a:tabLst>
                <a:tab pos="285750" algn="l"/>
              </a:tabLst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а)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от его массы.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indent="450850" eaLnBrk="0" hangingPunct="0">
              <a:tabLst>
                <a:tab pos="28575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его объёма.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indent="450850" eaLnBrk="0" hangingPunct="0">
              <a:tabLst>
                <a:tab pos="28575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его размеров.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indent="450850" eaLnBrk="0" hangingPunct="0">
              <a:tabLst>
                <a:tab pos="285750" algn="l"/>
              </a:tabLst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г)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правильных ответов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indent="450850" eaLnBrk="0" hangingPunct="0">
              <a:tabLst>
                <a:tab pos="285750" algn="l"/>
              </a:tabLst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 Стакан  с подсолнечным маслом тяжелее</a:t>
            </a:r>
            <a:r>
              <a:rPr lang="ru-RU" sz="16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…</a:t>
            </a:r>
          </a:p>
          <a:p>
            <a:pPr indent="450850" eaLnBrk="0" hangingPunct="0">
              <a:tabLst>
                <a:tab pos="28575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такого же стакана со спиртом.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indent="450850" eaLnBrk="0" hangingPunct="0">
              <a:tabLst>
                <a:tab pos="28575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такого же стакана с молоком.</a:t>
            </a:r>
            <a:endParaRPr lang="ru-RU" sz="1600" dirty="0" smtClean="0">
              <a:ea typeface="Calibri" pitchFamily="34" charset="0"/>
              <a:cs typeface="Times New Roman" pitchFamily="18" charset="0"/>
            </a:endParaRPr>
          </a:p>
          <a:p>
            <a:pPr indent="450850" eaLnBrk="0" hangingPunct="0">
              <a:tabLst>
                <a:tab pos="28575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такого же стакана с чистой водой.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indent="450850" eaLnBrk="0" hangingPunct="0">
              <a:tabLst>
                <a:tab pos="28575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г)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такого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 стакана с мёдом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indent="450850" eaLnBrk="0" hangingPunct="0">
              <a:tabLst>
                <a:tab pos="285750" algn="l"/>
              </a:tabLst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 При замерзании воды плотность её вещества</a:t>
            </a:r>
            <a:r>
              <a:rPr lang="ru-RU" sz="16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…</a:t>
            </a:r>
          </a:p>
          <a:p>
            <a:pPr indent="450850" eaLnBrk="0" hangingPunct="0">
              <a:tabLst>
                <a:tab pos="28575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может и увеличиваться, и уменьшаться.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indent="450850" eaLnBrk="0" hangingPunct="0">
              <a:tabLst>
                <a:tab pos="28575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уменьшается.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indent="450850" eaLnBrk="0" hangingPunct="0">
              <a:tabLst>
                <a:tab pos="28575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увеличивается.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indent="450850" eaLnBrk="0" hangingPunct="0">
              <a:tabLst>
                <a:tab pos="285750" algn="l"/>
              </a:tabLst>
            </a:pPr>
            <a:r>
              <a:rPr lang="ru-RU" sz="16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г)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меняется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  <a:p>
            <a:pPr indent="450850" eaLnBrk="0" hangingPunct="0">
              <a:tabLst>
                <a:tab pos="285750" algn="l"/>
              </a:tabLst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16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0"/>
            <a:ext cx="35717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ПРОВЕРЬ   СЕБЯ</a:t>
            </a:r>
            <a:endParaRPr lang="ru-RU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292080" y="2348880"/>
          <a:ext cx="3680575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115"/>
                <a:gridCol w="736115"/>
                <a:gridCol w="736115"/>
                <a:gridCol w="736115"/>
                <a:gridCol w="736115"/>
              </a:tblGrid>
              <a:tr h="1202628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1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2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3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4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5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202628">
                <a:tc>
                  <a:txBody>
                    <a:bodyPr/>
                    <a:lstStyle/>
                    <a:p>
                      <a:r>
                        <a:rPr lang="ru-RU" sz="4000" b="1" i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Б</a:t>
                      </a:r>
                      <a:endParaRPr lang="ru-RU" sz="4000" b="1" i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i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В</a:t>
                      </a:r>
                      <a:endParaRPr lang="ru-RU" sz="4000" b="1" i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i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Г</a:t>
                      </a:r>
                      <a:endParaRPr lang="ru-RU" sz="4000" i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i="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4000" b="1" i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4000" b="1" i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b="1" i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Б</a:t>
                      </a:r>
                      <a:endParaRPr lang="ru-RU" sz="4000" b="1" i="0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28600"/>
            <a:ext cx="7776864" cy="9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Проверяем домашнюю работу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700808"/>
            <a:ext cx="6923112" cy="48965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Зависимость массы от объёма прямо пропорциональная</a:t>
            </a:r>
            <a:r>
              <a:rPr lang="en-US" sz="2400" dirty="0" smtClean="0"/>
              <a:t>    </a:t>
            </a:r>
            <a:r>
              <a:rPr lang="en-US" sz="2400" b="1" dirty="0" smtClean="0"/>
              <a:t>m ~ V</a:t>
            </a:r>
            <a:endParaRPr lang="ru-RU" sz="2400" b="1" dirty="0" smtClean="0"/>
          </a:p>
          <a:p>
            <a:r>
              <a:rPr lang="ru-RU" sz="2400" dirty="0" smtClean="0"/>
              <a:t>Уравнение в математике </a:t>
            </a:r>
            <a:r>
              <a:rPr lang="en-US" sz="2400" dirty="0" smtClean="0"/>
              <a:t>  </a:t>
            </a:r>
            <a:r>
              <a:rPr lang="ru-RU" sz="2400" b="1" dirty="0" smtClean="0"/>
              <a:t>у = </a:t>
            </a:r>
            <a:r>
              <a:rPr lang="en-US" sz="2400" b="1" dirty="0" err="1" smtClean="0"/>
              <a:t>kx</a:t>
            </a:r>
            <a:endParaRPr lang="ru-RU" sz="2400" b="1" dirty="0" smtClean="0"/>
          </a:p>
          <a:p>
            <a:r>
              <a:rPr lang="ru-RU" sz="2400" dirty="0" smtClean="0"/>
              <a:t>Уравнение в физике</a:t>
            </a:r>
            <a:r>
              <a:rPr lang="en-US" sz="2400" dirty="0" smtClean="0"/>
              <a:t>          </a:t>
            </a:r>
            <a:r>
              <a:rPr lang="en-US" sz="2400" b="1" dirty="0" smtClean="0"/>
              <a:t>m = </a:t>
            </a:r>
            <a:r>
              <a:rPr lang="el-GR" sz="2400" b="1" dirty="0" smtClean="0"/>
              <a:t>ρ</a:t>
            </a:r>
            <a:r>
              <a:rPr lang="en-US" sz="2400" b="1" dirty="0" smtClean="0"/>
              <a:t>V</a:t>
            </a:r>
            <a:endParaRPr lang="ru-RU" sz="2400" b="1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3059831" y="4005064"/>
            <a:ext cx="3240361" cy="2448272"/>
            <a:chOff x="3059831" y="4005064"/>
            <a:chExt cx="3240361" cy="2448272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3059832" y="4005064"/>
              <a:ext cx="3240360" cy="2448272"/>
              <a:chOff x="2627784" y="3717032"/>
              <a:chExt cx="3240360" cy="2448272"/>
            </a:xfrm>
          </p:grpSpPr>
          <p:cxnSp>
            <p:nvCxnSpPr>
              <p:cNvPr id="5" name="Прямая со стрелкой 4"/>
              <p:cNvCxnSpPr/>
              <p:nvPr/>
            </p:nvCxnSpPr>
            <p:spPr>
              <a:xfrm>
                <a:off x="2627784" y="6165304"/>
                <a:ext cx="3240360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 стрелкой 5"/>
              <p:cNvCxnSpPr/>
              <p:nvPr/>
            </p:nvCxnSpPr>
            <p:spPr>
              <a:xfrm flipV="1">
                <a:off x="2627784" y="3717032"/>
                <a:ext cx="0" cy="2448272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3059832" y="4293096"/>
              <a:ext cx="2448272" cy="216024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3059831" y="4797152"/>
              <a:ext cx="2520281" cy="1656184"/>
            </a:xfrm>
            <a:prstGeom prst="line">
              <a:avLst/>
            </a:prstGeom>
            <a:ln w="28575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460594" y="5976863"/>
            <a:ext cx="999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V, cm</a:t>
            </a:r>
            <a:r>
              <a:rPr lang="en-US" sz="2400" baseline="30000" dirty="0" smtClean="0"/>
              <a:t>3</a:t>
            </a:r>
            <a:endParaRPr lang="ru-RU" sz="2400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3198334" y="391824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m, </a:t>
            </a:r>
            <a:r>
              <a:rPr lang="ru-RU" sz="2400" dirty="0" smtClean="0"/>
              <a:t>г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603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28600"/>
            <a:ext cx="6984776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ЗАКРЕПЛЕНИЕ  МАТЕРИАЛА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412776"/>
            <a:ext cx="7715272" cy="5857916"/>
          </a:xfrm>
        </p:spPr>
        <p:txBody>
          <a:bodyPr>
            <a:normAutofit/>
          </a:bodyPr>
          <a:lstStyle/>
          <a:p>
            <a:pPr lvl="0"/>
            <a:endParaRPr lang="ru-RU" dirty="0" smtClean="0"/>
          </a:p>
          <a:p>
            <a:pPr lvl="0"/>
            <a:r>
              <a:rPr lang="ru-RU" sz="2400" b="1" dirty="0" smtClean="0"/>
              <a:t>С какой новой характеристикой вещества вы познакомились?</a:t>
            </a:r>
          </a:p>
          <a:p>
            <a:pPr lvl="0"/>
            <a:r>
              <a:rPr lang="ru-RU" sz="2400" b="1" dirty="0" smtClean="0"/>
              <a:t>Как можно определить плотность вещества?</a:t>
            </a:r>
          </a:p>
          <a:p>
            <a:pPr lvl="0"/>
            <a:r>
              <a:rPr lang="ru-RU" sz="2400" b="1" dirty="0" smtClean="0"/>
              <a:t>Зависит ли плотность от массы и объема тела?</a:t>
            </a:r>
          </a:p>
          <a:p>
            <a:pPr lvl="0"/>
            <a:r>
              <a:rPr lang="ru-RU" sz="2400" b="1" dirty="0" smtClean="0"/>
              <a:t>Зачем нужно знать плотность вещества?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-214338"/>
            <a:ext cx="62484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643050"/>
            <a:ext cx="7115196" cy="4483113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solidFill>
                  <a:srgbClr val="0000FF"/>
                </a:solidFill>
              </a:rPr>
              <a:t>Какая из трех ложек одинаковой массы  – стальная, алюминиевая или серебряная – имеют больший объем?</a:t>
            </a:r>
          </a:p>
          <a:p>
            <a:pPr lvl="0"/>
            <a:r>
              <a:rPr lang="ru-RU" sz="2800" b="1" dirty="0" smtClean="0">
                <a:solidFill>
                  <a:srgbClr val="0000FF"/>
                </a:solidFill>
              </a:rPr>
              <a:t>Уменьшается или увеличивается плотность твердых тел при нагревании?</a:t>
            </a:r>
          </a:p>
          <a:p>
            <a:pPr lvl="0"/>
            <a:r>
              <a:rPr lang="ru-RU" sz="2800" b="1" dirty="0" smtClean="0">
                <a:solidFill>
                  <a:srgbClr val="0000FF"/>
                </a:solidFill>
              </a:rPr>
              <a:t>Одинаковую ли массу  имеют  ведро с питьевой водой и такое же ведро с морской водой?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00298" y="21429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small" spc="2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Закрепление материала</a:t>
            </a:r>
            <a:endParaRPr kumimoji="0" lang="ru-RU" sz="4400" b="1" i="0" u="none" strike="noStrike" kern="1200" cap="small" spc="2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664"/>
            <a:ext cx="8820150" cy="83661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Оцените свои достижения</a:t>
            </a:r>
            <a:b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этом уроке: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8489" y="1988840"/>
            <a:ext cx="7093991" cy="2736850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Все ли у тебя получилось? </a:t>
            </a:r>
          </a:p>
          <a:p>
            <a:pPr eaLnBrk="1" hangingPunct="1"/>
            <a:r>
              <a:rPr lang="ru-RU" sz="2800" dirty="0" smtClean="0"/>
              <a:t>Доволен ли ты своим результатом? </a:t>
            </a:r>
          </a:p>
          <a:p>
            <a:pPr eaLnBrk="1" hangingPunct="1"/>
            <a:r>
              <a:rPr lang="ru-RU" sz="2800" dirty="0" smtClean="0"/>
              <a:t>Довелось ли тебе в полной мере реализовать свои возможности, применить полученные знания? 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27652" name="Picture 5" descr="1cc20268d3f08596e8cddf3e92cdf13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4797425"/>
            <a:ext cx="1655762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Домашнее задание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2286000"/>
            <a:ext cx="7139136" cy="4239343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ru-RU" sz="6000" b="1" dirty="0" smtClean="0">
                <a:solidFill>
                  <a:srgbClr val="0000FF"/>
                </a:solidFill>
              </a:rPr>
              <a:t>§ </a:t>
            </a:r>
            <a:r>
              <a:rPr lang="ru-RU" sz="6000" b="1" dirty="0" smtClean="0">
                <a:solidFill>
                  <a:srgbClr val="0000FF"/>
                </a:solidFill>
              </a:rPr>
              <a:t>21,вопросы, знать записи в тетради, </a:t>
            </a:r>
            <a:r>
              <a:rPr lang="ru-RU" sz="6000" b="1" dirty="0" err="1" smtClean="0">
                <a:solidFill>
                  <a:srgbClr val="0000FF"/>
                </a:solidFill>
              </a:rPr>
              <a:t>Упр</a:t>
            </a:r>
            <a:r>
              <a:rPr lang="ru-RU" sz="6000" b="1" dirty="0" smtClean="0">
                <a:solidFill>
                  <a:srgbClr val="0000FF"/>
                </a:solidFill>
              </a:rPr>
              <a:t> 7</a:t>
            </a:r>
          </a:p>
          <a:p>
            <a:r>
              <a:rPr lang="ru-RU" sz="6000" b="1" dirty="0" smtClean="0">
                <a:solidFill>
                  <a:srgbClr val="0000FF"/>
                </a:solidFill>
              </a:rPr>
              <a:t>Творческое задание (отдел. лист):</a:t>
            </a:r>
          </a:p>
          <a:p>
            <a:r>
              <a:rPr lang="ru-RU" sz="6000" b="1" dirty="0" smtClean="0">
                <a:solidFill>
                  <a:srgbClr val="0000FF"/>
                </a:solidFill>
              </a:rPr>
              <a:t>На упаковке многих продуктов пишется не только масса нетто, но и объём (сливочного масла, творога, мороженного). Найдите плотность таких продуктов.  </a:t>
            </a:r>
            <a:endParaRPr lang="ru-RU" sz="6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8001000" cy="1006475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003399"/>
                </a:solidFill>
                <a:latin typeface="Comic Sans MS" pitchFamily="66" charset="0"/>
                <a:cs typeface="Times New Roman" pitchFamily="18" charset="0"/>
              </a:rPr>
              <a:t>Знаешь ли ты?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79512" y="1556792"/>
            <a:ext cx="3657600" cy="51816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ru-RU" b="1" dirty="0">
                <a:solidFill>
                  <a:srgbClr val="FF3300"/>
                </a:solidFill>
              </a:rPr>
              <a:t>Чему равна плотность</a:t>
            </a:r>
          </a:p>
          <a:p>
            <a:pPr algn="ctr">
              <a:defRPr/>
            </a:pPr>
            <a:r>
              <a:rPr lang="ru-RU" b="1" dirty="0">
                <a:solidFill>
                  <a:srgbClr val="FF3300"/>
                </a:solidFill>
              </a:rPr>
              <a:t>земной коры?</a:t>
            </a: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Земная кора состоит из слоев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вещества различающихся по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плотности. 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Средние значения плотности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земной коры и Земли в целом 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составляют, соответственно, 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2700 и 5520 кг/м³.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4038600" y="1524000"/>
            <a:ext cx="4876800" cy="5257800"/>
          </a:xfrm>
          <a:prstGeom prst="rect">
            <a:avLst/>
          </a:prstGeom>
          <a:solidFill>
            <a:srgbClr val="FFFF99"/>
          </a:solidFill>
          <a:ln w="3810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b="1">
              <a:solidFill>
                <a:schemeClr val="tx2"/>
              </a:solidFill>
            </a:endParaRPr>
          </a:p>
          <a:p>
            <a:pPr algn="ctr">
              <a:defRPr/>
            </a:pPr>
            <a:endParaRPr lang="ru-RU" b="1">
              <a:solidFill>
                <a:schemeClr val="tx2"/>
              </a:solidFill>
            </a:endParaRPr>
          </a:p>
          <a:p>
            <a:pPr algn="ctr">
              <a:defRPr/>
            </a:pPr>
            <a:endParaRPr lang="ru-RU" b="1">
              <a:solidFill>
                <a:schemeClr val="tx2"/>
              </a:solidFill>
            </a:endParaRPr>
          </a:p>
          <a:p>
            <a:pPr algn="ctr">
              <a:defRPr/>
            </a:pPr>
            <a:endParaRPr lang="ru-RU" b="1">
              <a:solidFill>
                <a:schemeClr val="tx2"/>
              </a:solidFill>
            </a:endParaRPr>
          </a:p>
          <a:p>
            <a:pPr algn="ctr">
              <a:defRPr/>
            </a:pPr>
            <a:endParaRPr lang="ru-RU" b="1">
              <a:solidFill>
                <a:schemeClr val="tx2"/>
              </a:solidFill>
            </a:endParaRPr>
          </a:p>
          <a:p>
            <a:pPr algn="ctr">
              <a:defRPr/>
            </a:pPr>
            <a:endParaRPr lang="ru-RU" b="1">
              <a:solidFill>
                <a:schemeClr val="tx2"/>
              </a:solidFill>
            </a:endParaRPr>
          </a:p>
          <a:p>
            <a:pPr algn="ctr">
              <a:defRPr/>
            </a:pPr>
            <a:endParaRPr lang="ru-RU" b="1">
              <a:solidFill>
                <a:schemeClr val="tx2"/>
              </a:solidFill>
            </a:endParaRPr>
          </a:p>
          <a:p>
            <a:pPr algn="ctr">
              <a:defRPr/>
            </a:pPr>
            <a:endParaRPr lang="ru-RU" b="1">
              <a:solidFill>
                <a:schemeClr val="tx2"/>
              </a:solidFill>
            </a:endParaRPr>
          </a:p>
          <a:p>
            <a:pPr algn="ctr">
              <a:defRPr/>
            </a:pPr>
            <a:endParaRPr lang="ru-RU" b="1">
              <a:solidFill>
                <a:schemeClr val="tx2"/>
              </a:solidFill>
            </a:endParaRPr>
          </a:p>
          <a:p>
            <a:pPr algn="ctr">
              <a:defRPr/>
            </a:pPr>
            <a:endParaRPr lang="ru-RU" b="1">
              <a:solidFill>
                <a:schemeClr val="tx2"/>
              </a:solidFill>
            </a:endParaRPr>
          </a:p>
          <a:p>
            <a:pPr algn="ctr">
              <a:defRPr/>
            </a:pPr>
            <a:endParaRPr lang="ru-RU" b="1">
              <a:solidFill>
                <a:schemeClr val="tx2"/>
              </a:solidFill>
            </a:endParaRPr>
          </a:p>
          <a:p>
            <a:pPr algn="ctr">
              <a:defRPr/>
            </a:pPr>
            <a:endParaRPr lang="ru-RU" b="1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 b="1">
                <a:solidFill>
                  <a:schemeClr val="tx2"/>
                </a:solidFill>
              </a:rPr>
              <a:t>        </a:t>
            </a:r>
            <a:r>
              <a:rPr lang="ru-RU" sz="2000" b="1">
                <a:solidFill>
                  <a:srgbClr val="008080"/>
                </a:solidFill>
                <a:latin typeface="Candara" pitchFamily="34" charset="0"/>
              </a:rPr>
              <a:t>Как определить свежесть яиц?</a:t>
            </a:r>
          </a:p>
          <a:p>
            <a:pPr algn="ctr">
              <a:defRPr/>
            </a:pPr>
            <a:endParaRPr lang="ru-RU" sz="2000" b="1">
              <a:solidFill>
                <a:srgbClr val="008080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Свежесть куриных яиц можно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определить по их средней 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плотности. 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При длительном  хранении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часть жидкости  испаряется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через поры  в яичной скорлупе и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замещается  воздухом.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При том же объеме его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средняя плотность уменьшается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и оно становится легче. 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Свежее яйцо тонет в воде, 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а несвежее всплывает!</a:t>
            </a:r>
          </a:p>
          <a:p>
            <a:pPr algn="ctr">
              <a:defRPr/>
            </a:pPr>
            <a:endParaRPr lang="ru-RU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endParaRPr lang="ru-RU" b="1">
              <a:solidFill>
                <a:schemeClr val="tx2"/>
              </a:solidFill>
            </a:endParaRPr>
          </a:p>
          <a:p>
            <a:pPr algn="ctr">
              <a:defRPr/>
            </a:pPr>
            <a:endParaRPr lang="ru-RU" b="1">
              <a:solidFill>
                <a:schemeClr val="tx2"/>
              </a:solidFill>
            </a:endParaRPr>
          </a:p>
          <a:p>
            <a:pPr algn="ctr">
              <a:defRPr/>
            </a:pPr>
            <a:endParaRPr lang="ru-RU" b="1">
              <a:solidFill>
                <a:schemeClr val="tx2"/>
              </a:solidFill>
            </a:endParaRPr>
          </a:p>
          <a:p>
            <a:pPr algn="ctr">
              <a:defRPr/>
            </a:pPr>
            <a:endParaRPr lang="ru-RU" b="1">
              <a:solidFill>
                <a:schemeClr val="tx2"/>
              </a:solidFill>
            </a:endParaRPr>
          </a:p>
          <a:p>
            <a:pPr algn="ctr">
              <a:defRPr/>
            </a:pPr>
            <a:endParaRPr lang="ru-RU" b="1">
              <a:solidFill>
                <a:schemeClr val="tx2"/>
              </a:solidFill>
            </a:endParaRPr>
          </a:p>
          <a:p>
            <a:pPr algn="ctr">
              <a:defRPr/>
            </a:pPr>
            <a:endParaRPr lang="ru-RU" b="1">
              <a:solidFill>
                <a:schemeClr val="tx2"/>
              </a:solidFill>
            </a:endParaRPr>
          </a:p>
          <a:p>
            <a:pPr algn="ctr">
              <a:defRPr/>
            </a:pPr>
            <a:endParaRPr lang="ru-RU" b="1">
              <a:solidFill>
                <a:schemeClr val="tx2"/>
              </a:solidFill>
            </a:endParaRPr>
          </a:p>
          <a:p>
            <a:pPr algn="ctr">
              <a:defRPr/>
            </a:pPr>
            <a:endParaRPr lang="ru-RU" b="1">
              <a:solidFill>
                <a:schemeClr val="tx2"/>
              </a:solidFill>
            </a:endParaRPr>
          </a:p>
          <a:p>
            <a:pPr algn="ctr">
              <a:defRPr/>
            </a:pPr>
            <a:endParaRPr lang="ru-RU" b="1">
              <a:solidFill>
                <a:schemeClr val="tx2"/>
              </a:solidFill>
            </a:endParaRPr>
          </a:p>
          <a:p>
            <a:pPr algn="ctr">
              <a:defRPr/>
            </a:pPr>
            <a:endParaRPr lang="ru-RU" b="1">
              <a:solidFill>
                <a:schemeClr val="tx2"/>
              </a:solidFill>
            </a:endParaRPr>
          </a:p>
          <a:p>
            <a:pPr algn="ctr">
              <a:defRPr/>
            </a:pPr>
            <a:endParaRPr lang="ru-RU" b="1">
              <a:solidFill>
                <a:schemeClr val="tx2"/>
              </a:solidFill>
            </a:endParaRPr>
          </a:p>
          <a:p>
            <a:pPr algn="ctr">
              <a:defRPr/>
            </a:pPr>
            <a:endParaRPr lang="ru-RU" b="1">
              <a:solidFill>
                <a:schemeClr val="tx2"/>
              </a:solidFill>
            </a:endParaRPr>
          </a:p>
          <a:p>
            <a:pPr algn="ctr">
              <a:defRPr/>
            </a:pPr>
            <a:endParaRPr lang="ru-RU" b="1">
              <a:solidFill>
                <a:schemeClr val="tx2"/>
              </a:solidFill>
            </a:endParaRPr>
          </a:p>
        </p:txBody>
      </p:sp>
      <p:pic>
        <p:nvPicPr>
          <p:cNvPr id="53255" name="Picture 7" descr="9d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2209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8" descr="wa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228600"/>
            <a:ext cx="533400" cy="600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3257" name="Picture 9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228600"/>
            <a:ext cx="8191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9" name="Picture 11" descr="Безымянный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4509120"/>
            <a:ext cx="20802600" cy="165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32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18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18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8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1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180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180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80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9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3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3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3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3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3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70" decel="100000"/>
                                        <p:tgtEl>
                                          <p:spTgt spid="53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770" decel="100000"/>
                                        <p:tgtEl>
                                          <p:spTgt spid="53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53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53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180"/>
                                        <p:tgtEl>
                                          <p:spTgt spid="532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180"/>
                                        <p:tgtEl>
                                          <p:spTgt spid="532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80"/>
                                        <p:tgtEl>
                                          <p:spTgt spid="532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4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32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2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32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32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32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32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32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32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32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325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325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325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325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325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325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325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325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325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000"/>
                            </p:stCondLst>
                            <p:childTnLst>
                              <p:par>
                                <p:cTn id="1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325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325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325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0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325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325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325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325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325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325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000"/>
                            </p:stCondLst>
                            <p:childTnLst>
                              <p:par>
                                <p:cTn id="1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325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325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325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770" decel="100000"/>
                                        <p:tgtEl>
                                          <p:spTgt spid="5325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770" decel="100000"/>
                                        <p:tgtEl>
                                          <p:spTgt spid="5325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1" dur="770" fill="hold"/>
                                        <p:tgtEl>
                                          <p:spTgt spid="5325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3" dur="770" fill="hold"/>
                                        <p:tgtEl>
                                          <p:spTgt spid="5325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770" decel="100000"/>
                                        <p:tgtEl>
                                          <p:spTgt spid="5325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770" decel="100000"/>
                                        <p:tgtEl>
                                          <p:spTgt spid="5325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1" dur="770" fill="hold"/>
                                        <p:tgtEl>
                                          <p:spTgt spid="5325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3" dur="770" fill="hold"/>
                                        <p:tgtEl>
                                          <p:spTgt spid="5325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003399"/>
                </a:solidFill>
                <a:latin typeface="Comic Sans MS" pitchFamily="66" charset="0"/>
                <a:cs typeface="Times New Roman" pitchFamily="18" charset="0"/>
              </a:rPr>
              <a:t>  Знаешь ли ты ?</a:t>
            </a: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8001024" cy="5543576"/>
          </a:xfrm>
        </p:spPr>
        <p:txBody>
          <a:bodyPr>
            <a:normAutofit fontScale="55000" lnSpcReduction="20000"/>
          </a:bodyPr>
          <a:lstStyle/>
          <a:p>
            <a:pPr eaLnBrk="1" hangingPunct="1"/>
            <a:endParaRPr lang="ru-RU" sz="2400" dirty="0" smtClean="0"/>
          </a:p>
          <a:p>
            <a:pPr eaLnBrk="1" hangingPunct="1"/>
            <a:endParaRPr lang="ru-RU" sz="2400" dirty="0" smtClean="0"/>
          </a:p>
          <a:p>
            <a:pPr eaLnBrk="1" hangingPunct="1"/>
            <a:endParaRPr lang="ru-RU" sz="2400" dirty="0" smtClean="0"/>
          </a:p>
          <a:p>
            <a:pPr eaLnBrk="1" hangingPunct="1"/>
            <a:endParaRPr lang="ru-RU" sz="2400" dirty="0" smtClean="0"/>
          </a:p>
          <a:p>
            <a:pPr eaLnBrk="1" hangingPunct="1"/>
            <a:endParaRPr lang="ru-RU" sz="2400" dirty="0" smtClean="0"/>
          </a:p>
          <a:p>
            <a:pPr lvl="1" eaLnBrk="1" hangingPunct="1">
              <a:buFontTx/>
              <a:buNone/>
            </a:pPr>
            <a:r>
              <a:rPr lang="ru-RU" sz="2000" dirty="0" smtClean="0"/>
              <a:t>                         </a:t>
            </a:r>
          </a:p>
          <a:p>
            <a:pPr lvl="1" eaLnBrk="1" hangingPunct="1">
              <a:buFontTx/>
              <a:buNone/>
            </a:pPr>
            <a:r>
              <a:rPr lang="ru-RU" sz="2000" dirty="0" smtClean="0"/>
              <a:t>                 </a:t>
            </a:r>
          </a:p>
          <a:p>
            <a:pPr lvl="1" eaLnBrk="1" hangingPunct="1">
              <a:buFontTx/>
              <a:buNone/>
            </a:pPr>
            <a:r>
              <a:rPr lang="ru-RU" sz="2000" dirty="0" smtClean="0"/>
              <a:t>                                            </a:t>
            </a:r>
            <a:r>
              <a:rPr lang="ru-RU" sz="29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Плотность янтаря</a:t>
            </a:r>
          </a:p>
          <a:p>
            <a:pPr lvl="1" eaLnBrk="1" hangingPunct="1">
              <a:buFontTx/>
              <a:buNone/>
            </a:pPr>
            <a:r>
              <a:rPr lang="ru-RU" sz="29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                  близка к плотности воды.</a:t>
            </a:r>
          </a:p>
          <a:p>
            <a:pPr lvl="1" eaLnBrk="1" hangingPunct="1">
              <a:buFontTx/>
              <a:buNone/>
            </a:pPr>
            <a:r>
              <a:rPr lang="ru-RU" sz="29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       Это  приводит к тому, что янтарь </a:t>
            </a:r>
          </a:p>
          <a:p>
            <a:pPr lvl="1" eaLnBrk="1" hangingPunct="1">
              <a:buFontTx/>
              <a:buNone/>
            </a:pPr>
            <a:r>
              <a:rPr lang="ru-RU" sz="29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    десятилетиями может находиться в   море </a:t>
            </a:r>
          </a:p>
          <a:p>
            <a:pPr lvl="1" eaLnBrk="1" hangingPunct="1">
              <a:buFontTx/>
              <a:buNone/>
            </a:pPr>
            <a:r>
              <a:rPr lang="ru-RU" sz="29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  как бы во взвешенном  состоянии, не давя на дно </a:t>
            </a:r>
          </a:p>
          <a:p>
            <a:pPr lvl="1" eaLnBrk="1" hangingPunct="1">
              <a:buFontTx/>
              <a:buNone/>
            </a:pPr>
            <a:r>
              <a:rPr lang="ru-RU" sz="29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                      и не  истираясь о песок.</a:t>
            </a:r>
          </a:p>
          <a:p>
            <a:pPr lvl="1" eaLnBrk="1" hangingPunct="1">
              <a:buFontTx/>
              <a:buNone/>
            </a:pPr>
            <a:r>
              <a:rPr lang="ru-RU" sz="1600" b="1" i="1" dirty="0" smtClean="0"/>
              <a:t> </a:t>
            </a:r>
            <a:endParaRPr lang="ru-RU" sz="2000" b="1" i="1" dirty="0" smtClean="0"/>
          </a:p>
        </p:txBody>
      </p:sp>
      <p:pic>
        <p:nvPicPr>
          <p:cNvPr id="56324" name="Picture 4" descr="wa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04800"/>
            <a:ext cx="533400" cy="6000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6325" name="Picture 5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228600"/>
            <a:ext cx="8191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Oval 6"/>
          <p:cNvSpPr>
            <a:spLocks noChangeArrowheads="1"/>
          </p:cNvSpPr>
          <p:nvPr/>
        </p:nvSpPr>
        <p:spPr bwMode="auto">
          <a:xfrm rot="-611039">
            <a:off x="0" y="990600"/>
            <a:ext cx="5105400" cy="3259138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FFFF99"/>
              </a:gs>
            </a:gsLst>
            <a:path path="rect">
              <a:fillToRect r="100000" b="100000"/>
            </a:path>
          </a:gradFill>
          <a:ln w="38100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800000"/>
                </a:solidFill>
              </a:rPr>
              <a:t>Знаменитый греческий</a:t>
            </a:r>
          </a:p>
          <a:p>
            <a:pPr algn="ctr"/>
            <a:r>
              <a:rPr lang="ru-RU" b="1">
                <a:solidFill>
                  <a:srgbClr val="800000"/>
                </a:solidFill>
              </a:rPr>
              <a:t>врач Гиппократ отмечал</a:t>
            </a:r>
          </a:p>
          <a:p>
            <a:pPr algn="ctr"/>
            <a:r>
              <a:rPr lang="ru-RU" b="1">
                <a:solidFill>
                  <a:srgbClr val="800000"/>
                </a:solidFill>
              </a:rPr>
              <a:t> в своих сочинениях, что дождевая</a:t>
            </a:r>
          </a:p>
          <a:p>
            <a:pPr algn="ctr"/>
            <a:r>
              <a:rPr lang="ru-RU" b="1">
                <a:solidFill>
                  <a:srgbClr val="800000"/>
                </a:solidFill>
              </a:rPr>
              <a:t> вода легче всякой другой воды. </a:t>
            </a:r>
          </a:p>
          <a:p>
            <a:pPr algn="ctr"/>
            <a:r>
              <a:rPr lang="ru-RU" b="1">
                <a:solidFill>
                  <a:srgbClr val="800000"/>
                </a:solidFill>
              </a:rPr>
              <a:t>Удивительно, что древние греки </a:t>
            </a:r>
          </a:p>
          <a:p>
            <a:pPr algn="ctr"/>
            <a:r>
              <a:rPr lang="ru-RU" b="1">
                <a:solidFill>
                  <a:srgbClr val="800000"/>
                </a:solidFill>
              </a:rPr>
              <a:t>отличали дождевую воду по </a:t>
            </a:r>
            <a:r>
              <a:rPr lang="ru-RU" b="1" i="1">
                <a:solidFill>
                  <a:srgbClr val="800000"/>
                </a:solidFill>
              </a:rPr>
              <a:t>плотности</a:t>
            </a:r>
          </a:p>
          <a:p>
            <a:pPr algn="ctr"/>
            <a:r>
              <a:rPr lang="ru-RU" b="1">
                <a:solidFill>
                  <a:srgbClr val="800000"/>
                </a:solidFill>
              </a:rPr>
              <a:t> даже от колодезной и пользовались</a:t>
            </a:r>
          </a:p>
          <a:p>
            <a:pPr algn="ctr"/>
            <a:r>
              <a:rPr lang="ru-RU" b="1">
                <a:solidFill>
                  <a:srgbClr val="800000"/>
                </a:solidFill>
              </a:rPr>
              <a:t> ею для определения меры емкости</a:t>
            </a:r>
            <a:r>
              <a:rPr lang="ru-RU" b="1">
                <a:solidFill>
                  <a:srgbClr val="CC3300"/>
                </a:solidFill>
              </a:rPr>
              <a:t>.</a:t>
            </a:r>
          </a:p>
          <a:p>
            <a:pPr algn="ctr"/>
            <a:r>
              <a:rPr lang="ru-RU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 rot="309871">
            <a:off x="4876800" y="1447800"/>
            <a:ext cx="4038600" cy="3733800"/>
          </a:xfrm>
          <a:prstGeom prst="rect">
            <a:avLst/>
          </a:prstGeom>
          <a:gradFill rotWithShape="1">
            <a:gsLst>
              <a:gs pos="0">
                <a:srgbClr val="00DFDF"/>
              </a:gs>
              <a:gs pos="50000">
                <a:srgbClr val="66FFCC">
                  <a:alpha val="98000"/>
                </a:srgbClr>
              </a:gs>
              <a:gs pos="100000">
                <a:srgbClr val="00DFDF"/>
              </a:gs>
            </a:gsLst>
            <a:lin ang="5400000" scaled="1"/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  <a:p>
            <a:pPr algn="ctr">
              <a:defRPr/>
            </a:pPr>
            <a:r>
              <a:rPr lang="ru-RU"/>
              <a:t>В Италии вблизи Неаполя есть </a:t>
            </a:r>
          </a:p>
          <a:p>
            <a:pPr algn="ctr">
              <a:defRPr/>
            </a:pPr>
            <a:r>
              <a:rPr lang="ru-RU"/>
              <a:t>знаменитая «собачья» пещера. </a:t>
            </a:r>
          </a:p>
          <a:p>
            <a:pPr algn="ctr">
              <a:defRPr/>
            </a:pPr>
            <a:r>
              <a:rPr lang="ru-RU"/>
              <a:t>В ее нижней части непрерывно</a:t>
            </a:r>
          </a:p>
          <a:p>
            <a:pPr algn="ctr">
              <a:defRPr/>
            </a:pPr>
            <a:r>
              <a:rPr lang="ru-RU"/>
              <a:t>выделяется углекислый газ, </a:t>
            </a:r>
          </a:p>
          <a:p>
            <a:pPr algn="ctr">
              <a:defRPr/>
            </a:pPr>
            <a:r>
              <a:rPr lang="ru-RU"/>
              <a:t>плотность которого в 1,5 раза</a:t>
            </a:r>
          </a:p>
          <a:p>
            <a:pPr algn="ctr">
              <a:defRPr/>
            </a:pPr>
            <a:r>
              <a:rPr lang="ru-RU"/>
              <a:t>выше плотности воздуха. Газ</a:t>
            </a:r>
          </a:p>
          <a:p>
            <a:pPr algn="ctr">
              <a:defRPr/>
            </a:pPr>
            <a:r>
              <a:rPr lang="ru-RU"/>
              <a:t>стелется понизу и медленно</a:t>
            </a:r>
          </a:p>
          <a:p>
            <a:pPr algn="ctr">
              <a:defRPr/>
            </a:pPr>
            <a:r>
              <a:rPr lang="ru-RU"/>
              <a:t>выходит из пещеры. </a:t>
            </a:r>
          </a:p>
          <a:p>
            <a:pPr algn="ctr">
              <a:defRPr/>
            </a:pPr>
            <a:r>
              <a:rPr lang="ru-RU"/>
              <a:t>Человек беспрепятственно </a:t>
            </a:r>
          </a:p>
          <a:p>
            <a:pPr algn="ctr">
              <a:defRPr/>
            </a:pPr>
            <a:r>
              <a:rPr lang="ru-RU"/>
              <a:t>может войти в пещеру, для собаки</a:t>
            </a:r>
          </a:p>
          <a:p>
            <a:pPr algn="ctr">
              <a:defRPr/>
            </a:pPr>
            <a:r>
              <a:rPr lang="ru-RU"/>
              <a:t> же такая прогулка кончается</a:t>
            </a:r>
          </a:p>
          <a:p>
            <a:pPr algn="ctr">
              <a:defRPr/>
            </a:pPr>
            <a:r>
              <a:rPr lang="ru-RU"/>
              <a:t> печально…</a:t>
            </a:r>
          </a:p>
          <a:p>
            <a:pPr algn="ctr">
              <a:defRPr/>
            </a:pPr>
            <a:r>
              <a:rPr lang="ru-RU"/>
              <a:t> </a:t>
            </a:r>
          </a:p>
          <a:p>
            <a:pPr algn="ctr">
              <a:defRPr/>
            </a:pPr>
            <a:r>
              <a:rPr lang="ru-RU"/>
              <a:t> </a:t>
            </a:r>
          </a:p>
        </p:txBody>
      </p:sp>
      <p:sp>
        <p:nvSpPr>
          <p:cNvPr id="13322" name="Line 8"/>
          <p:cNvSpPr>
            <a:spLocks noChangeShapeType="1"/>
          </p:cNvSpPr>
          <p:nvPr/>
        </p:nvSpPr>
        <p:spPr bwMode="auto">
          <a:xfrm flipH="1">
            <a:off x="0" y="4286256"/>
            <a:ext cx="1766854" cy="214314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3" name="Line 9"/>
          <p:cNvSpPr>
            <a:spLocks noChangeShapeType="1"/>
          </p:cNvSpPr>
          <p:nvPr/>
        </p:nvSpPr>
        <p:spPr bwMode="auto">
          <a:xfrm>
            <a:off x="5715008" y="5286388"/>
            <a:ext cx="1905000" cy="14478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4" name="Line 10"/>
          <p:cNvSpPr>
            <a:spLocks noChangeShapeType="1"/>
          </p:cNvSpPr>
          <p:nvPr/>
        </p:nvSpPr>
        <p:spPr bwMode="auto">
          <a:xfrm>
            <a:off x="0" y="6715148"/>
            <a:ext cx="76200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 flipV="1">
            <a:off x="4038600" y="3810000"/>
            <a:ext cx="685800" cy="609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63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56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6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6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6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6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63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63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6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6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6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6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63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6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6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6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6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63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56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6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6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63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563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563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563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WordArt 4"/>
          <p:cNvSpPr>
            <a:spLocks noChangeArrowheads="1" noChangeShapeType="1" noTextEdit="1"/>
          </p:cNvSpPr>
          <p:nvPr/>
        </p:nvSpPr>
        <p:spPr bwMode="auto">
          <a:xfrm>
            <a:off x="2057400" y="152400"/>
            <a:ext cx="5410200" cy="1371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Реши   задачи  :</a:t>
            </a:r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auto">
          <a:xfrm>
            <a:off x="152400" y="4495800"/>
            <a:ext cx="2222500" cy="2016125"/>
          </a:xfrm>
          <a:prstGeom prst="cube">
            <a:avLst>
              <a:gd name="adj" fmla="val 25000"/>
            </a:avLst>
          </a:prstGeom>
          <a:solidFill>
            <a:srgbClr val="FBB59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800" b="1">
                <a:solidFill>
                  <a:srgbClr val="3366CC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2819400" y="5181600"/>
            <a:ext cx="1214438" cy="12144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rgbClr val="CC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000" b="1">
                <a:solidFill>
                  <a:srgbClr val="CC00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4648200" y="1600200"/>
            <a:ext cx="0" cy="487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6" name="Rectangle 11"/>
          <p:cNvSpPr>
            <a:spLocks noChangeArrowheads="1"/>
          </p:cNvSpPr>
          <p:nvPr/>
        </p:nvSpPr>
        <p:spPr bwMode="auto">
          <a:xfrm>
            <a:off x="4724400" y="15240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</a:t>
            </a:r>
            <a:endParaRPr lang="ru-RU" sz="2400" b="1">
              <a:latin typeface="Comic Sans MS" pitchFamily="66" charset="0"/>
            </a:endParaRPr>
          </a:p>
        </p:txBody>
      </p:sp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7620000" y="4038600"/>
            <a:ext cx="1214438" cy="1214438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000" b="1">
                <a:solidFill>
                  <a:srgbClr val="3366CC"/>
                </a:solidFill>
                <a:latin typeface="Times New Roman" pitchFamily="18" charset="0"/>
              </a:rPr>
              <a:t>латунь</a:t>
            </a:r>
          </a:p>
        </p:txBody>
      </p:sp>
      <p:sp>
        <p:nvSpPr>
          <p:cNvPr id="51214" name="AutoShape 14"/>
          <p:cNvSpPr>
            <a:spLocks noChangeArrowheads="1"/>
          </p:cNvSpPr>
          <p:nvPr/>
        </p:nvSpPr>
        <p:spPr bwMode="auto">
          <a:xfrm>
            <a:off x="6172200" y="5181600"/>
            <a:ext cx="1214438" cy="12144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000" b="1">
                <a:solidFill>
                  <a:srgbClr val="3366CC"/>
                </a:solidFill>
                <a:latin typeface="Times New Roman" pitchFamily="18" charset="0"/>
              </a:rPr>
              <a:t>лед</a:t>
            </a:r>
          </a:p>
        </p:txBody>
      </p:sp>
      <p:sp>
        <p:nvSpPr>
          <p:cNvPr id="51215" name="AutoShape 15"/>
          <p:cNvSpPr>
            <a:spLocks noChangeArrowheads="1"/>
          </p:cNvSpPr>
          <p:nvPr/>
        </p:nvSpPr>
        <p:spPr bwMode="auto">
          <a:xfrm>
            <a:off x="4953000" y="4038600"/>
            <a:ext cx="1214438" cy="1214438"/>
          </a:xfrm>
          <a:prstGeom prst="cube">
            <a:avLst>
              <a:gd name="adj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ru-RU" sz="2000" b="1">
                <a:solidFill>
                  <a:srgbClr val="3366CC"/>
                </a:solidFill>
                <a:latin typeface="Times New Roman" pitchFamily="18" charset="0"/>
              </a:rPr>
              <a:t>мрамор</a:t>
            </a: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0" y="1524000"/>
            <a:ext cx="4572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ru-RU" sz="2400" b="1">
                <a:solidFill>
                  <a:schemeClr val="tx2"/>
                </a:solidFill>
                <a:latin typeface="Comic Sans MS" pitchFamily="66" charset="0"/>
              </a:rPr>
              <a:t>  Два кубика- из </a:t>
            </a:r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золота     </a:t>
            </a:r>
          </a:p>
          <a:p>
            <a:pPr lvl="1"/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    </a:t>
            </a:r>
            <a:r>
              <a:rPr lang="ru-RU" sz="2400" b="1">
                <a:solidFill>
                  <a:schemeClr val="tx2"/>
                </a:solidFill>
                <a:latin typeface="Comic Sans MS" pitchFamily="66" charset="0"/>
              </a:rPr>
              <a:t>и </a:t>
            </a:r>
            <a:r>
              <a:rPr lang="ru-RU" sz="2400" b="1">
                <a:solidFill>
                  <a:srgbClr val="3366FF"/>
                </a:solidFill>
                <a:latin typeface="Comic Sans MS" pitchFamily="66" charset="0"/>
              </a:rPr>
              <a:t>серебра</a:t>
            </a:r>
            <a:r>
              <a:rPr lang="ru-RU" sz="2400" b="1">
                <a:solidFill>
                  <a:schemeClr val="tx2"/>
                </a:solidFill>
                <a:latin typeface="Comic Sans MS" pitchFamily="66" charset="0"/>
              </a:rPr>
              <a:t>- имеют </a:t>
            </a:r>
          </a:p>
          <a:p>
            <a:pPr lvl="1"/>
            <a:r>
              <a:rPr lang="ru-RU" sz="2400" b="1">
                <a:solidFill>
                  <a:schemeClr val="tx2"/>
                </a:solidFill>
                <a:latin typeface="Comic Sans MS" pitchFamily="66" charset="0"/>
              </a:rPr>
              <a:t>    одинаковую массу.</a:t>
            </a:r>
          </a:p>
          <a:p>
            <a:pPr lvl="1"/>
            <a:r>
              <a:rPr lang="ru-RU" sz="2400" b="1">
                <a:solidFill>
                  <a:schemeClr val="tx2"/>
                </a:solidFill>
                <a:latin typeface="Comic Sans MS" pitchFamily="66" charset="0"/>
              </a:rPr>
              <a:t>   Какой из них  имеет</a:t>
            </a:r>
          </a:p>
          <a:p>
            <a:pPr lvl="1"/>
            <a:r>
              <a:rPr lang="ru-RU" sz="2400" b="1">
                <a:solidFill>
                  <a:schemeClr val="tx2"/>
                </a:solidFill>
                <a:latin typeface="Comic Sans MS" pitchFamily="66" charset="0"/>
              </a:rPr>
              <a:t>     больший объём?</a:t>
            </a:r>
          </a:p>
          <a:p>
            <a:pPr lvl="1"/>
            <a:r>
              <a:rPr lang="ru-RU" sz="2400" b="1">
                <a:solidFill>
                  <a:schemeClr val="tx2"/>
                </a:solidFill>
                <a:latin typeface="Comic Sans MS" pitchFamily="66" charset="0"/>
              </a:rPr>
              <a:t>  Где кубик серебряный, </a:t>
            </a:r>
          </a:p>
          <a:p>
            <a:pPr lvl="1"/>
            <a:r>
              <a:rPr lang="ru-RU" sz="2400" b="1">
                <a:solidFill>
                  <a:schemeClr val="tx2"/>
                </a:solidFill>
                <a:latin typeface="Comic Sans MS" pitchFamily="66" charset="0"/>
              </a:rPr>
              <a:t>     а где золотой?</a:t>
            </a: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4724400" y="1600200"/>
            <a:ext cx="4572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mic Sans MS" pitchFamily="66" charset="0"/>
              </a:rPr>
              <a:t> Три кубика- из </a:t>
            </a:r>
            <a:r>
              <a:rPr lang="ru-RU" sz="2400" b="1">
                <a:solidFill>
                  <a:srgbClr val="990000"/>
                </a:solidFill>
                <a:latin typeface="Comic Sans MS" pitchFamily="66" charset="0"/>
              </a:rPr>
              <a:t>мрамора,</a:t>
            </a:r>
          </a:p>
          <a:p>
            <a:r>
              <a:rPr lang="ru-RU" sz="2400" b="1">
                <a:solidFill>
                  <a:srgbClr val="00FFFF"/>
                </a:solidFill>
                <a:latin typeface="Comic Sans MS" pitchFamily="66" charset="0"/>
              </a:rPr>
              <a:t>   </a:t>
            </a:r>
            <a:r>
              <a:rPr lang="ru-RU" sz="2400" b="1">
                <a:solidFill>
                  <a:srgbClr val="008000"/>
                </a:solidFill>
                <a:latin typeface="Comic Sans MS" pitchFamily="66" charset="0"/>
              </a:rPr>
              <a:t>льда</a:t>
            </a:r>
            <a:r>
              <a:rPr lang="ru-RU" sz="2400" b="1">
                <a:solidFill>
                  <a:srgbClr val="CC0066"/>
                </a:solidFill>
                <a:latin typeface="Comic Sans MS" pitchFamily="66" charset="0"/>
              </a:rPr>
              <a:t> </a:t>
            </a:r>
            <a:r>
              <a:rPr lang="ru-RU" sz="2400" b="1">
                <a:latin typeface="Comic Sans MS" pitchFamily="66" charset="0"/>
              </a:rPr>
              <a:t>и </a:t>
            </a:r>
            <a:r>
              <a:rPr lang="ru-RU" sz="2400" b="1">
                <a:solidFill>
                  <a:srgbClr val="FF6600"/>
                </a:solidFill>
                <a:latin typeface="Comic Sans MS" pitchFamily="66" charset="0"/>
              </a:rPr>
              <a:t>латуни</a:t>
            </a:r>
            <a:r>
              <a:rPr lang="ru-RU" sz="2400" b="1">
                <a:latin typeface="Comic Sans MS" pitchFamily="66" charset="0"/>
              </a:rPr>
              <a:t>- имеют </a:t>
            </a:r>
          </a:p>
          <a:p>
            <a:r>
              <a:rPr lang="ru-RU" sz="2400" b="1">
                <a:latin typeface="Comic Sans MS" pitchFamily="66" charset="0"/>
              </a:rPr>
              <a:t>     одинаковый объем.</a:t>
            </a:r>
          </a:p>
          <a:p>
            <a:r>
              <a:rPr lang="ru-RU" sz="2400" b="1">
                <a:latin typeface="Comic Sans MS" pitchFamily="66" charset="0"/>
              </a:rPr>
              <a:t>    Какой из них имеет</a:t>
            </a:r>
          </a:p>
          <a:p>
            <a:r>
              <a:rPr lang="ru-RU" sz="2400" b="1">
                <a:latin typeface="Comic Sans MS" pitchFamily="66" charset="0"/>
              </a:rPr>
              <a:t>    наибольшую массу,а</a:t>
            </a:r>
          </a:p>
          <a:p>
            <a:r>
              <a:rPr lang="ru-RU" sz="2400" b="1">
                <a:latin typeface="Comic Sans MS" pitchFamily="66" charset="0"/>
              </a:rPr>
              <a:t>    какой наименьшую?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85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25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95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55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45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1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450"/>
                            </p:stCondLst>
                            <p:childTnLst>
                              <p:par>
                                <p:cTn id="10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1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1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25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1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1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1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1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1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1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1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700"/>
                            </p:stCondLst>
                            <p:childTnLst>
                              <p:par>
                                <p:cTn id="1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1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1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1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1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1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1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  <p:bldP spid="51205" grpId="0" animBg="1"/>
      <p:bldP spid="51206" grpId="0" animBg="1"/>
      <p:bldP spid="51212" grpId="0" animBg="1"/>
      <p:bldP spid="51214" grpId="0" animBg="1"/>
      <p:bldP spid="512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2" name="Picture 40" descr="Безымянный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1450" y="4200525"/>
            <a:ext cx="13201650" cy="1050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WordArt 16"/>
          <p:cNvSpPr>
            <a:spLocks noChangeArrowheads="1" noChangeShapeType="1" noTextEdit="1"/>
          </p:cNvSpPr>
          <p:nvPr/>
        </p:nvSpPr>
        <p:spPr bwMode="auto">
          <a:xfrm>
            <a:off x="2051720" y="0"/>
            <a:ext cx="6019800" cy="1676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Подумай  и  ответь   :</a:t>
            </a:r>
          </a:p>
        </p:txBody>
      </p:sp>
      <p:sp>
        <p:nvSpPr>
          <p:cNvPr id="9220" name="Line 30"/>
          <p:cNvSpPr>
            <a:spLocks noChangeShapeType="1"/>
          </p:cNvSpPr>
          <p:nvPr/>
        </p:nvSpPr>
        <p:spPr bwMode="auto">
          <a:xfrm>
            <a:off x="4724400" y="1676400"/>
            <a:ext cx="0" cy="480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224" name="Picture 32" descr="baby1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3081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1447800" y="1843088"/>
            <a:ext cx="2209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C3300"/>
                </a:solidFill>
              </a:rPr>
              <a:t> Вопрос  1</a:t>
            </a:r>
          </a:p>
        </p:txBody>
      </p:sp>
      <p:sp>
        <p:nvSpPr>
          <p:cNvPr id="8226" name="Rectangle 34"/>
          <p:cNvSpPr>
            <a:spLocks noChangeArrowheads="1"/>
          </p:cNvSpPr>
          <p:nvPr/>
        </p:nvSpPr>
        <p:spPr bwMode="auto">
          <a:xfrm>
            <a:off x="0" y="2409825"/>
            <a:ext cx="45624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/>
              <a:t>         </a:t>
            </a:r>
            <a:r>
              <a:rPr lang="ru-RU" sz="2400" b="1" i="1"/>
              <a:t>У  кого больше                              </a:t>
            </a:r>
          </a:p>
          <a:p>
            <a:r>
              <a:rPr lang="ru-RU" sz="2400" b="1" i="1"/>
              <a:t>      средняя плотность-               </a:t>
            </a:r>
          </a:p>
          <a:p>
            <a:r>
              <a:rPr lang="ru-RU" sz="2400" b="1" i="1"/>
              <a:t>       у первоклассника                     </a:t>
            </a:r>
          </a:p>
          <a:p>
            <a:r>
              <a:rPr lang="ru-RU" sz="2400" b="1" i="1"/>
              <a:t>     или десятиклассника ?</a:t>
            </a:r>
          </a:p>
        </p:txBody>
      </p:sp>
      <p:sp>
        <p:nvSpPr>
          <p:cNvPr id="8228" name="Rectangle 36"/>
          <p:cNvSpPr>
            <a:spLocks noChangeArrowheads="1"/>
          </p:cNvSpPr>
          <p:nvPr/>
        </p:nvSpPr>
        <p:spPr bwMode="auto">
          <a:xfrm>
            <a:off x="5638800" y="1843088"/>
            <a:ext cx="2209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C3300"/>
                </a:solidFill>
              </a:rPr>
              <a:t> Вопрос  2</a:t>
            </a:r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4648200" y="2409825"/>
            <a:ext cx="43338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/>
              <a:t>                </a:t>
            </a:r>
            <a:r>
              <a:rPr lang="ru-RU" sz="2400" b="1" i="1"/>
              <a:t>Два тела      </a:t>
            </a:r>
          </a:p>
          <a:p>
            <a:r>
              <a:rPr lang="ru-RU" sz="2400" b="1" i="1"/>
              <a:t>    уравновешены на весах.</a:t>
            </a:r>
          </a:p>
          <a:p>
            <a:r>
              <a:rPr lang="ru-RU" sz="2400" b="1" i="1"/>
              <a:t>      Плотность какого из </a:t>
            </a:r>
          </a:p>
          <a:p>
            <a:r>
              <a:rPr lang="ru-RU" sz="2400" b="1" i="1"/>
              <a:t>           них  меньше?</a:t>
            </a:r>
          </a:p>
        </p:txBody>
      </p:sp>
      <p:pic>
        <p:nvPicPr>
          <p:cNvPr id="8233" name="Picture 41" descr="Безымянный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5410200"/>
            <a:ext cx="11525250" cy="917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8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4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5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 animBg="1"/>
      <p:bldP spid="8225" grpId="0"/>
      <p:bldP spid="822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62484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Проверь себя: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7572396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Таблица плотностей веществ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714359"/>
          <a:ext cx="8858312" cy="6000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2214578"/>
                <a:gridCol w="2214578"/>
                <a:gridCol w="2214578"/>
              </a:tblGrid>
              <a:tr h="53683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Вещество </a:t>
                      </a:r>
                      <a:endParaRPr lang="ru-RU" sz="2400" b="1" dirty="0"/>
                    </a:p>
                  </a:txBody>
                  <a:tcPr marL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Плотность 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Вещество </a:t>
                      </a:r>
                      <a:endParaRPr lang="ru-RU" sz="2400" b="1" dirty="0"/>
                    </a:p>
                  </a:txBody>
                  <a:tcPr marL="95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Плотность </a:t>
                      </a:r>
                      <a:endParaRPr lang="ru-RU" sz="2400" b="1" dirty="0"/>
                    </a:p>
                  </a:txBody>
                  <a:tcPr anchor="ctr"/>
                </a:tc>
              </a:tr>
              <a:tr h="536835">
                <a:tc>
                  <a:txBody>
                    <a:bodyPr/>
                    <a:lstStyle/>
                    <a:p>
                      <a:r>
                        <a:rPr lang="ru-RU" sz="2400" b="1" dirty="0"/>
                        <a:t>золота</a:t>
                      </a:r>
                    </a:p>
                  </a:txBody>
                  <a:tcPr marL="95250"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19320 кг/м</a:t>
                      </a:r>
                      <a:r>
                        <a:rPr lang="ru-RU" sz="2400" b="1" baseline="30000" dirty="0"/>
                        <a:t>3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ртути</a:t>
                      </a:r>
                    </a:p>
                  </a:txBody>
                  <a:tcPr marL="95250"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13600 кг/м</a:t>
                      </a:r>
                      <a:r>
                        <a:rPr lang="ru-RU" sz="2400" b="1" baseline="30000" dirty="0"/>
                        <a:t>3</a:t>
                      </a:r>
                      <a:endParaRPr lang="ru-RU" sz="2400" b="1" dirty="0"/>
                    </a:p>
                  </a:txBody>
                  <a:tcPr anchor="ctr"/>
                </a:tc>
              </a:tr>
              <a:tr h="536835">
                <a:tc>
                  <a:txBody>
                    <a:bodyPr/>
                    <a:lstStyle/>
                    <a:p>
                      <a:r>
                        <a:rPr lang="ru-RU" sz="2400" b="1" dirty="0"/>
                        <a:t>серебра</a:t>
                      </a:r>
                    </a:p>
                  </a:txBody>
                  <a:tcPr marL="95250"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10500 кг/м</a:t>
                      </a:r>
                      <a:r>
                        <a:rPr lang="ru-RU" sz="2400" b="1" baseline="30000" dirty="0"/>
                        <a:t>3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стали, железа</a:t>
                      </a:r>
                    </a:p>
                  </a:txBody>
                  <a:tcPr marL="95250"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7800 кг/м</a:t>
                      </a:r>
                      <a:r>
                        <a:rPr lang="ru-RU" sz="2400" b="1" baseline="30000" dirty="0"/>
                        <a:t>3</a:t>
                      </a:r>
                      <a:endParaRPr lang="ru-RU" sz="2400" b="1" dirty="0"/>
                    </a:p>
                  </a:txBody>
                  <a:tcPr anchor="ctr"/>
                </a:tc>
              </a:tr>
              <a:tr h="926592">
                <a:tc>
                  <a:txBody>
                    <a:bodyPr/>
                    <a:lstStyle/>
                    <a:p>
                      <a:r>
                        <a:rPr lang="ru-RU" sz="2400" b="1" dirty="0"/>
                        <a:t>алюминия</a:t>
                      </a:r>
                    </a:p>
                  </a:txBody>
                  <a:tcPr marL="95250"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2800 кг/м</a:t>
                      </a:r>
                      <a:r>
                        <a:rPr lang="ru-RU" sz="2400" b="1" baseline="30000" dirty="0"/>
                        <a:t>3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гранита, стекла</a:t>
                      </a:r>
                    </a:p>
                  </a:txBody>
                  <a:tcPr marL="95250"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2500 кг/м</a:t>
                      </a:r>
                      <a:r>
                        <a:rPr lang="ru-RU" sz="2400" b="1" baseline="30000" dirty="0"/>
                        <a:t>3</a:t>
                      </a:r>
                      <a:endParaRPr lang="ru-RU" sz="2400" b="1" dirty="0"/>
                    </a:p>
                  </a:txBody>
                  <a:tcPr anchor="ctr"/>
                </a:tc>
              </a:tr>
              <a:tr h="536835">
                <a:tc>
                  <a:txBody>
                    <a:bodyPr/>
                    <a:lstStyle/>
                    <a:p>
                      <a:r>
                        <a:rPr lang="ru-RU" sz="2400" b="1" dirty="0"/>
                        <a:t>бетона</a:t>
                      </a:r>
                    </a:p>
                  </a:txBody>
                  <a:tcPr marL="95250"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2000 кг/м</a:t>
                      </a:r>
                      <a:r>
                        <a:rPr lang="ru-RU" sz="2400" b="1" baseline="30000" dirty="0"/>
                        <a:t>3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кирпича</a:t>
                      </a:r>
                    </a:p>
                  </a:txBody>
                  <a:tcPr marL="95250"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1800 кг/м</a:t>
                      </a:r>
                      <a:r>
                        <a:rPr lang="ru-RU" sz="2400" b="1" baseline="30000" dirty="0"/>
                        <a:t>3</a:t>
                      </a:r>
                      <a:endParaRPr lang="ru-RU" sz="2400" b="1" dirty="0"/>
                    </a:p>
                  </a:txBody>
                  <a:tcPr anchor="ctr"/>
                </a:tc>
              </a:tr>
              <a:tr h="536835">
                <a:tc>
                  <a:txBody>
                    <a:bodyPr/>
                    <a:lstStyle/>
                    <a:p>
                      <a:r>
                        <a:rPr lang="ru-RU" sz="2400" b="1" dirty="0"/>
                        <a:t>гипса</a:t>
                      </a:r>
                    </a:p>
                  </a:txBody>
                  <a:tcPr marL="95250"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1500 кг/м</a:t>
                      </a:r>
                      <a:r>
                        <a:rPr lang="ru-RU" sz="2400" b="1" baseline="30000" dirty="0"/>
                        <a:t>3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глицерина</a:t>
                      </a:r>
                    </a:p>
                  </a:txBody>
                  <a:tcPr marL="95250"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1260 кг/м</a:t>
                      </a:r>
                      <a:r>
                        <a:rPr lang="ru-RU" sz="2400" b="1" baseline="30000" dirty="0"/>
                        <a:t>3</a:t>
                      </a:r>
                      <a:endParaRPr lang="ru-RU" sz="2400" b="1" dirty="0"/>
                    </a:p>
                  </a:txBody>
                  <a:tcPr anchor="ctr"/>
                </a:tc>
              </a:tr>
              <a:tr h="536835">
                <a:tc>
                  <a:txBody>
                    <a:bodyPr/>
                    <a:lstStyle/>
                    <a:p>
                      <a:r>
                        <a:rPr lang="ru-RU" sz="2400" b="1" dirty="0"/>
                        <a:t>молока</a:t>
                      </a:r>
                    </a:p>
                  </a:txBody>
                  <a:tcPr marL="95250"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1050 кг/м</a:t>
                      </a:r>
                      <a:r>
                        <a:rPr lang="ru-RU" sz="2400" b="1" baseline="30000" dirty="0"/>
                        <a:t>3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воды</a:t>
                      </a:r>
                    </a:p>
                  </a:txBody>
                  <a:tcPr marL="95250"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1000 кг/м</a:t>
                      </a:r>
                      <a:r>
                        <a:rPr lang="ru-RU" sz="2400" b="1" baseline="30000" dirty="0"/>
                        <a:t>3</a:t>
                      </a:r>
                      <a:endParaRPr lang="ru-RU" sz="2400" b="1" dirty="0"/>
                    </a:p>
                  </a:txBody>
                  <a:tcPr anchor="ctr"/>
                </a:tc>
              </a:tr>
              <a:tr h="926592">
                <a:tc>
                  <a:txBody>
                    <a:bodyPr/>
                    <a:lstStyle/>
                    <a:p>
                      <a:r>
                        <a:rPr lang="ru-RU" sz="2400" b="1" dirty="0"/>
                        <a:t>нефти</a:t>
                      </a:r>
                    </a:p>
                  </a:txBody>
                  <a:tcPr marL="95250"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900 кг/м</a:t>
                      </a:r>
                      <a:r>
                        <a:rPr lang="ru-RU" sz="2400" b="1" baseline="30000" dirty="0"/>
                        <a:t>3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керосина, спирта</a:t>
                      </a:r>
                    </a:p>
                  </a:txBody>
                  <a:tcPr marL="95250"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800 кг/м</a:t>
                      </a:r>
                      <a:r>
                        <a:rPr lang="ru-RU" sz="2400" b="1" baseline="30000" dirty="0"/>
                        <a:t>3</a:t>
                      </a:r>
                      <a:endParaRPr lang="ru-RU" sz="2400" b="1" dirty="0"/>
                    </a:p>
                  </a:txBody>
                  <a:tcPr anchor="ctr"/>
                </a:tc>
              </a:tr>
              <a:tr h="926592">
                <a:tc>
                  <a:txBody>
                    <a:bodyPr/>
                    <a:lstStyle/>
                    <a:p>
                      <a:r>
                        <a:rPr lang="ru-RU" sz="2400" b="1" dirty="0"/>
                        <a:t>бензина, эфира</a:t>
                      </a:r>
                    </a:p>
                  </a:txBody>
                  <a:tcPr marL="95250"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700 кг/м</a:t>
                      </a:r>
                      <a:r>
                        <a:rPr lang="ru-RU" sz="2400" b="1" baseline="30000" dirty="0"/>
                        <a:t>3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кислорода</a:t>
                      </a:r>
                    </a:p>
                  </a:txBody>
                  <a:tcPr marL="95250"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1,16 кг/м</a:t>
                      </a:r>
                      <a:r>
                        <a:rPr lang="ru-RU" sz="2400" b="1" baseline="30000" dirty="0"/>
                        <a:t>3</a:t>
                      </a:r>
                      <a:endParaRPr lang="ru-RU" sz="24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79712" y="332656"/>
            <a:ext cx="6929454" cy="30469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Плотность                      вещества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3714752"/>
            <a:ext cx="8643998" cy="2928934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74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14" descr="JohnDus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857625"/>
            <a:ext cx="135413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857628"/>
            <a:ext cx="2071687" cy="21431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857628"/>
            <a:ext cx="1214437" cy="12144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92677">
            <a:off x="3461856" y="3904007"/>
            <a:ext cx="1457325" cy="13160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2" name="Рисунок 18" descr="58b9a68a0eceacb337da5c154e78aadf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3857628"/>
            <a:ext cx="13144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3929066"/>
            <a:ext cx="1285875" cy="1285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2" y="5286388"/>
            <a:ext cx="1289050" cy="1285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16" y="5357826"/>
            <a:ext cx="1230312" cy="12144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86380" y="5500702"/>
            <a:ext cx="1071562" cy="10001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 rot="21100293">
            <a:off x="490108" y="1926741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Спасибо </a:t>
            </a:r>
            <a:br>
              <a:rPr lang="ru-RU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за работу на уроке!!!</a:t>
            </a:r>
          </a:p>
        </p:txBody>
      </p:sp>
      <p:pic>
        <p:nvPicPr>
          <p:cNvPr id="20483" name="Picture 7" descr="fa29ca72f0a11ac44d55a0e1c44b4de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933056"/>
            <a:ext cx="2286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8310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0" y="260350"/>
            <a:ext cx="3311525" cy="56673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atin typeface="Times New Roman" pitchFamily="18" charset="0"/>
              </a:rPr>
              <a:t>В.Даль: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sz="half" idx="2"/>
          </p:nvPr>
        </p:nvSpPr>
        <p:spPr>
          <a:xfrm>
            <a:off x="4572000" y="1412875"/>
            <a:ext cx="4038600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2800" smtClean="0"/>
          </a:p>
          <a:p>
            <a:pPr>
              <a:buFont typeface="Arial" charset="0"/>
              <a:buNone/>
            </a:pPr>
            <a:endParaRPr lang="ru-RU" sz="2800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50825" y="6092825"/>
            <a:ext cx="3744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3635375" y="3141663"/>
            <a:ext cx="5508625" cy="3716337"/>
          </a:xfrm>
          <a:prstGeom prst="cloudCallout">
            <a:avLst>
              <a:gd name="adj1" fmla="val -61903"/>
              <a:gd name="adj2" fmla="val -3026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</a:rPr>
              <a:t>Плотность – свойство вещества, густота вещества в данном объеме.</a:t>
            </a:r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2843213" y="0"/>
            <a:ext cx="6300787" cy="3068638"/>
          </a:xfrm>
          <a:prstGeom prst="cloudCallout">
            <a:avLst>
              <a:gd name="adj1" fmla="val -49019"/>
              <a:gd name="adj2" fmla="val 5677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</a:rPr>
              <a:t>Плотный – сбитый, сжатый, густой, содержащий много вещества в малом объеме.</a:t>
            </a:r>
          </a:p>
        </p:txBody>
      </p:sp>
      <p:pic>
        <p:nvPicPr>
          <p:cNvPr id="6151" name="Picture 7" descr="voro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175" y="2349500"/>
            <a:ext cx="3146425" cy="31924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  <p:bldP spid="593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u="sng" dirty="0" smtClean="0">
                <a:solidFill>
                  <a:schemeClr val="bg1"/>
                </a:solidFill>
              </a:rPr>
              <a:t>Цель урока: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857364"/>
            <a:ext cx="6686568" cy="4643470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	</a:t>
            </a:r>
            <a:r>
              <a:rPr lang="ru-RU" sz="4800" dirty="0" smtClean="0">
                <a:solidFill>
                  <a:schemeClr val="bg1"/>
                </a:solidFill>
              </a:rPr>
              <a:t>1.Узнать, от чего зависит плотность вещества, 2.</a:t>
            </a:r>
            <a:r>
              <a:rPr lang="ru-RU" sz="4800" dirty="0" smtClean="0">
                <a:solidFill>
                  <a:schemeClr val="bg1"/>
                </a:solidFill>
              </a:rPr>
              <a:t>Р</a:t>
            </a:r>
            <a:r>
              <a:rPr lang="ru-RU" sz="4800" dirty="0" smtClean="0">
                <a:solidFill>
                  <a:schemeClr val="bg1"/>
                </a:solidFill>
              </a:rPr>
              <a:t>ассмотреть </a:t>
            </a:r>
            <a:r>
              <a:rPr lang="ru-RU" sz="4800" dirty="0" smtClean="0">
                <a:solidFill>
                  <a:schemeClr val="bg1"/>
                </a:solidFill>
              </a:rPr>
              <a:t>её </a:t>
            </a:r>
            <a:r>
              <a:rPr lang="ru-RU" sz="4800" dirty="0" smtClean="0">
                <a:solidFill>
                  <a:schemeClr val="bg1"/>
                </a:solidFill>
              </a:rPr>
              <a:t>характеристики </a:t>
            </a:r>
            <a:r>
              <a:rPr lang="ru-RU" sz="4800" dirty="0" smtClean="0">
                <a:solidFill>
                  <a:schemeClr val="bg1"/>
                </a:solidFill>
              </a:rPr>
              <a:t>(определение, формула, </a:t>
            </a:r>
            <a:r>
              <a:rPr lang="ru-RU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единицы измерения</a:t>
            </a:r>
            <a:r>
              <a:rPr lang="ru-RU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применение в жизни).</a:t>
            </a:r>
            <a:endParaRPr lang="ru-RU" sz="4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458200" cy="1600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общего и чем отличаются данные цилиндры друг от друга?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D:\WINDOWS\Users\Aida\Рабочий стол\плотность вещества\Image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762984"/>
            <a:ext cx="6429420" cy="493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685800" y="0"/>
            <a:ext cx="8458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small" spc="2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Что общего и чем отличаются данные цилиндры друг от друга?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5" descr="D:\WINDOWS\Users\Aida\Рабочий стол\плотность вещества\Image41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71670" y="1857364"/>
            <a:ext cx="6215106" cy="4619652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Mod_theme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Theme_Mod_theme</Template>
  <TotalTime>1155</TotalTime>
  <Words>2139</Words>
  <Application>Microsoft Office PowerPoint</Application>
  <PresentationFormat>Экран (4:3)</PresentationFormat>
  <Paragraphs>464</Paragraphs>
  <Slides>50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50</vt:i4>
      </vt:variant>
    </vt:vector>
  </HeadingPairs>
  <TitlesOfParts>
    <vt:vector size="72" baseType="lpstr">
      <vt:lpstr>Aharoni</vt:lpstr>
      <vt:lpstr>Arial</vt:lpstr>
      <vt:lpstr>Calibri</vt:lpstr>
      <vt:lpstr>Candara</vt:lpstr>
      <vt:lpstr>Century Gothic</vt:lpstr>
      <vt:lpstr>Century Schoolbook</vt:lpstr>
      <vt:lpstr>Comic Sans MS</vt:lpstr>
      <vt:lpstr>Courier New</vt:lpstr>
      <vt:lpstr>Franklin Gothic Book</vt:lpstr>
      <vt:lpstr>Franklin Gothic Medium</vt:lpstr>
      <vt:lpstr>Georgia</vt:lpstr>
      <vt:lpstr>Impact</vt:lpstr>
      <vt:lpstr>Monotype Corsiva</vt:lpstr>
      <vt:lpstr>Monotype Sorts</vt:lpstr>
      <vt:lpstr>Symbol</vt:lpstr>
      <vt:lpstr>Tahoma</vt:lpstr>
      <vt:lpstr>Times New Roman</vt:lpstr>
      <vt:lpstr>Wingdings</vt:lpstr>
      <vt:lpstr>Wingdings 2</vt:lpstr>
      <vt:lpstr>Theme_Mod_theme</vt:lpstr>
      <vt:lpstr>Equation</vt:lpstr>
      <vt:lpstr>Формула</vt:lpstr>
      <vt:lpstr>Презентация PowerPoint</vt:lpstr>
      <vt:lpstr> </vt:lpstr>
      <vt:lpstr> </vt:lpstr>
      <vt:lpstr>Проверяем домашнюю работу</vt:lpstr>
      <vt:lpstr>Презентация PowerPoint</vt:lpstr>
      <vt:lpstr>В.Даль:</vt:lpstr>
      <vt:lpstr>Цель урока: </vt:lpstr>
      <vt:lpstr>Что общего и чем отличаются данные цилиндры друг от друга?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</vt:lpstr>
      <vt:lpstr>Презентация PowerPoint</vt:lpstr>
      <vt:lpstr>Презентация PowerPoint</vt:lpstr>
      <vt:lpstr>   Плотность редкого металла    осмия равна 22600кг/м3.     Что это означает?</vt:lpstr>
      <vt:lpstr>Презентация PowerPoint</vt:lpstr>
      <vt:lpstr> Найдите по таблице плотности льда, воды и водяного пара.</vt:lpstr>
      <vt:lpstr>Презентация PowerPoint</vt:lpstr>
      <vt:lpstr>Презентация PowerPoint</vt:lpstr>
      <vt:lpstr>Презентация PowerPoint</vt:lpstr>
      <vt:lpstr> Найдите по таблице плотности льда, воды и водяного пара.</vt:lpstr>
      <vt:lpstr>    Почему плотность одного и того же вещества в твердом, жидком, и газообразном состояниях различна?</vt:lpstr>
      <vt:lpstr>Плотность вещества зависит:</vt:lpstr>
      <vt:lpstr>Презентация PowerPoint</vt:lpstr>
      <vt:lpstr>Исключение!</vt:lpstr>
      <vt:lpstr> Плотность –это  свойство  тел  и  очень    важная их физическая  характеристика.</vt:lpstr>
      <vt:lpstr>Презентация PowerPoint</vt:lpstr>
      <vt:lpstr>Презентация PowerPoint</vt:lpstr>
      <vt:lpstr>Презентация PowerPoint</vt:lpstr>
      <vt:lpstr>  На чашках уравновешенных весов лежат      кубики. Одинаковы ли плотности веществ, из которых сделаны кубики?</vt:lpstr>
      <vt:lpstr>  В одном из двух одинаковых сосудов налили воду (левый сосуд), в другой раствор серной кислоты равной массы. Какая жидкость имеет большую плотность?</vt:lpstr>
      <vt:lpstr>    Реши! Шестиклассник выпил стакан (200 мл)      воды. На сколько изменилась его масса?</vt:lpstr>
      <vt:lpstr>Презентация PowerPoint</vt:lpstr>
      <vt:lpstr>     Правильно ли это</vt:lpstr>
      <vt:lpstr>Презентация PowerPoint</vt:lpstr>
      <vt:lpstr>ЗАКРЕПЛЕНИЕ  МАТЕРИАЛА</vt:lpstr>
      <vt:lpstr>Презентация PowerPoint</vt:lpstr>
      <vt:lpstr>Оцените свои достижения  на этом уроке:</vt:lpstr>
      <vt:lpstr>Домашнее задание</vt:lpstr>
      <vt:lpstr>Знаешь ли ты?</vt:lpstr>
      <vt:lpstr>  Знаешь ли ты ?</vt:lpstr>
      <vt:lpstr>Презентация PowerPoint</vt:lpstr>
      <vt:lpstr>Презентация PowerPoint</vt:lpstr>
      <vt:lpstr>Проверь себя:</vt:lpstr>
      <vt:lpstr>Таблица плотностей веществ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Плотность  вещества</dc:title>
  <dc:creator>Elena</dc:creator>
  <cp:lastModifiedBy>ADSA</cp:lastModifiedBy>
  <cp:revision>133</cp:revision>
  <dcterms:created xsi:type="dcterms:W3CDTF">2011-11-16T14:31:14Z</dcterms:created>
  <dcterms:modified xsi:type="dcterms:W3CDTF">2020-03-13T13:22:41Z</dcterms:modified>
</cp:coreProperties>
</file>