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677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9AB42-BF4E-4F88-B514-EAA7B163F4C3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1F7EC-6516-4E80-A8CF-0FB5EBE7D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2593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CB1900-EE75-48E2-9772-10D030CA5BB3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96394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03A0-F8D8-4620-924E-DC34312B8F8B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715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A9220-E9D7-4809-BDAA-43AD660E5C80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425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F20A-5BA3-4C0F-A0F5-99BA1245C624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009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BB5E83-36D6-4257-81C3-9EA882732D76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146909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29D1-56F0-4710-9EA4-AFB97D078831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14513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BDD07-D11D-49BD-B950-25891F08EF13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15114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3E2-5F25-442A-8589-C74939F91677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231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4F05-7775-4B3F-99F9-F93F57043100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04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CBE08D7-05E4-450F-9BC7-A33DD35D358C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2452203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04A255F-E163-4118-A6EC-AAB87CEAB6C8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93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282504-159B-4225-9E83-7B0B8C9C09C5}" type="datetime1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47FB36D-3F0C-46DA-8E22-4C5C80E7FA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93244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вспоминаем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415846"/>
            <a:ext cx="10178322" cy="835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1.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Запишите наименьшее основание системы счисления, в которой числа могут быть записаны следующим образом: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8435165"/>
              </p:ext>
            </p:extLst>
          </p:nvPr>
        </p:nvGraphicFramePr>
        <p:xfrm>
          <a:off x="2276839" y="2804104"/>
          <a:ext cx="8128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417619520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2257252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Числа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Основание системы счисления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68404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9, 122,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1100, 14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2997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100, 112, 1004, 4444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1643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11, 7, 12, 222, 102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9199466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20300" y="118939"/>
            <a:ext cx="1246239" cy="12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06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/>
              <a:t>Связь оснований систем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29758" y="2385422"/>
                <a:ext cx="10178322" cy="99428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Запишем число в развёрнутой форме: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302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b>
                      </m:sSub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p>
                      </m:sSup>
                      <m:r>
                        <a:rPr lang="ru-RU" sz="2400" b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sup>
                      </m:sSup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+0∙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ru-RU" sz="2400" b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ru-RU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9758" y="2385422"/>
                <a:ext cx="10178322" cy="994286"/>
              </a:xfrm>
              <a:blipFill>
                <a:blip r:embed="rId2" cstate="print"/>
                <a:stretch>
                  <a:fillRect l="-898" t="-36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1129758" y="3638788"/>
                <a:ext cx="10178322" cy="25181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20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Теперь переведем отдельно каждую цифру в двоичную систему и также запишем в развернутой форме: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3=</m:t>
                    </m:r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  <m:sub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  <m:sub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758" y="3638788"/>
                <a:ext cx="10178322" cy="2518172"/>
              </a:xfrm>
              <a:prstGeom prst="rect">
                <a:avLst/>
              </a:prstGeom>
              <a:blipFill>
                <a:blip r:embed="rId3" cstate="print"/>
                <a:stretch>
                  <a:fillRect l="-898" t="-14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129758" y="1556730"/>
            <a:ext cx="10117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Покажем это на нашем примере.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998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/>
              <a:t>Связь оснований систем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29758" y="1531982"/>
                <a:ext cx="10178322" cy="107405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Подставим эти выражения в предыдущее равенство: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302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9758" y="1531982"/>
                <a:ext cx="10178322" cy="1074058"/>
              </a:xfrm>
              <a:blipFill>
                <a:blip r:embed="rId2" cstate="print"/>
                <a:stretch>
                  <a:fillRect l="-898" t="-3390" b="-1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1129758" y="2856879"/>
                <a:ext cx="10178322" cy="3566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20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Раскрывая скобки, мы получим разложение исходного числа по степеням двойки, т. е. его развернутую запись в двоичной системе счисления: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302</m:t>
                        </m:r>
                      </m:e>
                      <m:sub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+0∙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+0∙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ru-RU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0∙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ru-RU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Здесь для отсутствующих степеней числа 2 добавлены нулевые слагаемые).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758" y="2856879"/>
                <a:ext cx="10178322" cy="3566160"/>
              </a:xfrm>
              <a:prstGeom prst="rect">
                <a:avLst/>
              </a:prstGeom>
              <a:blipFill>
                <a:blip r:embed="rId3" cstate="print"/>
                <a:stretch>
                  <a:fillRect l="-898" t="-1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рямоугольник 6"/>
              <p:cNvSpPr/>
              <p:nvPr/>
            </p:nvSpPr>
            <p:spPr>
              <a:xfrm>
                <a:off x="9078181" y="4742080"/>
                <a:ext cx="985077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ru-RU" sz="2400" b="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8181" y="4742080"/>
                <a:ext cx="985077" cy="47000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Прямоугольник 8"/>
              <p:cNvSpPr/>
              <p:nvPr/>
            </p:nvSpPr>
            <p:spPr>
              <a:xfrm>
                <a:off x="5681324" y="4742080"/>
                <a:ext cx="9448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ru-RU" sz="2400" b="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324" y="4742080"/>
                <a:ext cx="944810" cy="461665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Прямоугольник 10"/>
              <p:cNvSpPr/>
              <p:nvPr/>
            </p:nvSpPr>
            <p:spPr>
              <a:xfrm>
                <a:off x="3002611" y="4742080"/>
                <a:ext cx="985077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ru-RU" sz="2400" b="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2611" y="4742080"/>
                <a:ext cx="985077" cy="47000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авая фигурная скобка 12"/>
          <p:cNvSpPr/>
          <p:nvPr/>
        </p:nvSpPr>
        <p:spPr>
          <a:xfrm rot="5400000">
            <a:off x="9309580" y="3185540"/>
            <a:ext cx="278440" cy="29565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фигурная скобка 13"/>
          <p:cNvSpPr/>
          <p:nvPr/>
        </p:nvSpPr>
        <p:spPr>
          <a:xfrm rot="5400000">
            <a:off x="6002499" y="3185540"/>
            <a:ext cx="278440" cy="29565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я фигурная скобка 14"/>
          <p:cNvSpPr/>
          <p:nvPr/>
        </p:nvSpPr>
        <p:spPr>
          <a:xfrm rot="5400000">
            <a:off x="3300571" y="3753391"/>
            <a:ext cx="209940" cy="185551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004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/>
              <a:t>Связь оснований систем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29758" y="1775822"/>
                <a:ext cx="5545362" cy="419825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Таким образом,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302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11000010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Двоичная запись разбита на </a:t>
                </a:r>
                <a:r>
                  <a:rPr lang="ru-RU" sz="2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триады</a:t>
                </a: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(группы из трех цифр). Каждая триада – это двоичная запись одной цифры исходного восьмеричного числа.</a:t>
                </a:r>
              </a:p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Фактически мы каждую восьмеричную цифру отдельно переводим в двоичную систему.</a:t>
                </a:r>
              </a:p>
              <a:p>
                <a:pPr marL="0" indent="0">
                  <a:buNone/>
                </a:pP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9758" y="1775822"/>
                <a:ext cx="5545362" cy="4198258"/>
              </a:xfrm>
              <a:blipFill>
                <a:blip r:embed="rId2" cstate="print"/>
                <a:stretch>
                  <a:fillRect l="-1648" t="-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2814558"/>
              </p:ext>
            </p:extLst>
          </p:nvPr>
        </p:nvGraphicFramePr>
        <p:xfrm>
          <a:off x="7122160" y="1649306"/>
          <a:ext cx="4064000" cy="4187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</a:tblGrid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8-ая СС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4652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70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Алгоритм перевода числа из 8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2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358496"/>
            <a:ext cx="7420882" cy="3623574"/>
          </a:xfrm>
          <a:solidFill>
            <a:srgbClr val="FFFF9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перевести восьмеричное число в двоичную систему счисления, нужно: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Перевести каждую цифру (отдельно) в двоичную систему.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Записать результаты в виде триад, добавляя, если нужно, нули в начале триады.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Соединить триады в одно «длинное» двоичное число.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6540445"/>
              </p:ext>
            </p:extLst>
          </p:nvPr>
        </p:nvGraphicFramePr>
        <p:xfrm>
          <a:off x="9149080" y="1387203"/>
          <a:ext cx="24638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</a:tblGrid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8-ая СС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1007838" y="5226253"/>
                <a:ext cx="856388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15207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=001 101 010 000 111=</m:t>
                    </m:r>
                    <m:sSub>
                      <m:sSub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110101000011</m:t>
                        </m:r>
                        <m:r>
                          <m:rPr>
                            <m:nor/>
                          </m:rPr>
                          <a: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838" y="5226253"/>
                <a:ext cx="8563881" cy="461665"/>
              </a:xfrm>
              <a:prstGeom prst="rect">
                <a:avLst/>
              </a:prstGeom>
              <a:blipFill>
                <a:blip r:embed="rId2" cstate="print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144998" y="5842948"/>
            <a:ext cx="10285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Лидирующие нули в самой первой триаде писать не нужно, они никак не изменяют число. Но если «потерять нули в середине числа, получится неверный результат.</a:t>
            </a:r>
            <a:endParaRPr lang="ru-RU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13</a:t>
            </a:fld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3987528" y="4995317"/>
            <a:ext cx="2779032" cy="406542"/>
            <a:chOff x="1493520" y="3888823"/>
            <a:chExt cx="2542540" cy="342760"/>
          </a:xfrm>
        </p:grpSpPr>
        <p:sp>
          <p:nvSpPr>
            <p:cNvPr id="10" name="TextBox 9"/>
            <p:cNvSpPr txBox="1"/>
            <p:nvPr/>
          </p:nvSpPr>
          <p:spPr>
            <a:xfrm>
              <a:off x="1493520" y="3894246"/>
              <a:ext cx="441960" cy="3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26920" y="3888823"/>
              <a:ext cx="441960" cy="3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 smtClean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ru-RU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73020" y="3894246"/>
              <a:ext cx="441960" cy="3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24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32760" y="3894246"/>
              <a:ext cx="441960" cy="3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ru-RU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94100" y="3888823"/>
              <a:ext cx="441960" cy="3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ru-RU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71714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Алгоритм перевода числа из 2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8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838" y="1815697"/>
            <a:ext cx="9919242" cy="3624984"/>
          </a:xfrm>
          <a:solidFill>
            <a:srgbClr val="FFFF9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перевести двоичное число в восьмеричную систему счисления, нужно: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Разбить двоичное число на триады, </a:t>
            </a:r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начиная справа.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начало самой первой триады добавить лидирующие нули, если это необходимо.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Перевести каждую триаду (отдельно) в восьмеричную систему счисления.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Соединить полученные цифры в одно «длинное» число.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пример перевода числа из 2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8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15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1823130"/>
                <a:ext cx="7435122" cy="3593591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Пример: </a:t>
                </a: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перевести число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11001011101010</m:t>
                        </m:r>
                      </m:e>
                      <m:sub>
                        <m: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0" i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восьмеричную систему счисления.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2400" b="0" i="0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sSub>
                        <m:sSub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11001010101100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ru-RU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31254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1823130"/>
                <a:ext cx="7435122" cy="3593591"/>
              </a:xfrm>
              <a:blipFill>
                <a:blip r:embed="rId2" cstate="print"/>
                <a:stretch>
                  <a:fillRect l="-12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72371451"/>
              </p:ext>
            </p:extLst>
          </p:nvPr>
        </p:nvGraphicFramePr>
        <p:xfrm>
          <a:off x="8686800" y="1823130"/>
          <a:ext cx="24638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</a:tblGrid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8-ая СС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3890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1567180" y="3666008"/>
            <a:ext cx="2240280" cy="628437"/>
            <a:chOff x="1661160" y="3269406"/>
            <a:chExt cx="2240280" cy="628437"/>
          </a:xfrm>
        </p:grpSpPr>
        <p:cxnSp>
          <p:nvCxnSpPr>
            <p:cNvPr id="13" name="Прямая со стрелкой 12"/>
            <p:cNvCxnSpPr/>
            <p:nvPr/>
          </p:nvCxnSpPr>
          <p:spPr>
            <a:xfrm flipH="1">
              <a:off x="1661160" y="3269406"/>
              <a:ext cx="2240280" cy="0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3444240" y="3349203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2956560" y="3349203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2423160" y="3345606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1920240" y="3345606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1398270" y="4188748"/>
            <a:ext cx="2542540" cy="407536"/>
            <a:chOff x="1493520" y="3894246"/>
            <a:chExt cx="2542540" cy="407536"/>
          </a:xfrm>
        </p:grpSpPr>
        <p:sp>
          <p:nvSpPr>
            <p:cNvPr id="29" name="TextBox 28"/>
            <p:cNvSpPr txBox="1"/>
            <p:nvPr/>
          </p:nvSpPr>
          <p:spPr>
            <a:xfrm>
              <a:off x="1493520" y="3894246"/>
              <a:ext cx="44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026920" y="3901672"/>
              <a:ext cx="44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73020" y="3894246"/>
              <a:ext cx="44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24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032760" y="3894246"/>
              <a:ext cx="44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594100" y="3901672"/>
              <a:ext cx="44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53815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1516" y="1932885"/>
            <a:ext cx="7522569" cy="3966470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Каким соотношением связаны основания двоичной и шестнадцатеричной систем счисления?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По аналогии с предыдущими алгоритмами сформулируйте алгоритм перевода числа из шестнадцатеричной системы счисления в двоичную и алгоритм перевода числа из двоичной системы счисления в шестнадцатеричную.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9137" y="2558078"/>
            <a:ext cx="2858602" cy="2377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160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361202" cy="80731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перевод числа из 16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2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1467278"/>
                <a:ext cx="4829082" cy="4630825"/>
              </a:xfrm>
              <a:noFill/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Основания двоичной и шестнадцатеричной систем связаны соотношением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</m:t>
                    </m:r>
                  </m:oMath>
                </a14:m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поэтому можно переводить числа из шестнадцатеричной системы в двоичную напрямую, каждую цифру отдельно. </a:t>
                </a:r>
              </a:p>
              <a:p>
                <a:pPr marL="0" indent="0"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Каждая шестнадцатеричная цифра представляется в виде </a:t>
                </a:r>
                <a:r>
                  <a:rPr lang="ru-RU" sz="24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тетрады</a:t>
                </a: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(группы из четырех двоичных цифр).</a:t>
                </a:r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1467278"/>
                <a:ext cx="4829082" cy="4630825"/>
              </a:xfrm>
              <a:blipFill>
                <a:blip r:embed="rId2" cstate="print"/>
                <a:stretch>
                  <a:fillRect l="-1892" t="-791" r="-2018" b="-19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1987354"/>
              </p:ext>
            </p:extLst>
          </p:nvPr>
        </p:nvGraphicFramePr>
        <p:xfrm>
          <a:off x="6659880" y="1494561"/>
          <a:ext cx="4770120" cy="4603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53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119253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  <a:gridCol w="1192530">
                  <a:extLst>
                    <a:ext uri="{9D8B030D-6E8A-4147-A177-3AD203B41FA5}">
                      <a16:colId xmlns:a16="http://schemas.microsoft.com/office/drawing/2014/main" xmlns="" val="4166581914"/>
                    </a:ext>
                  </a:extLst>
                </a:gridCol>
                <a:gridCol w="1192530">
                  <a:extLst>
                    <a:ext uri="{9D8B030D-6E8A-4147-A177-3AD203B41FA5}">
                      <a16:colId xmlns:a16="http://schemas.microsoft.com/office/drawing/2014/main" xmlns="" val="44168900"/>
                    </a:ext>
                  </a:extLst>
                </a:gridCol>
              </a:tblGrid>
              <a:tr h="84555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(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(11)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(12)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(13)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(14)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4697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(15)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1111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16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361202" cy="80731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Алгоритм перевода числа из 16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2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358496"/>
            <a:ext cx="6535962" cy="4032024"/>
          </a:xfrm>
          <a:solidFill>
            <a:srgbClr val="FFFF9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перевести шестнадцатеричное число в двоичную систему счисления, нужно: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Перевести каждую цифру отдельно в двоичную систему.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Записать результаты в виде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добавляя, если нужно, нули в начале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тетрады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Соединить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тетрады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одно «длинное» двоичное число.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1251678" y="5691789"/>
                <a:ext cx="92811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𝐸𝐴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123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1110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101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00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11=</m:t>
                    </m:r>
                  </m:oMath>
                </a14:m>
                <a:endParaRPr lang="en-US" sz="2400" b="0" i="1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1110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00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78" y="5691789"/>
                <a:ext cx="9281160" cy="830997"/>
              </a:xfrm>
              <a:prstGeom prst="rect">
                <a:avLst/>
              </a:prstGeom>
              <a:blipFill>
                <a:blip r:embed="rId2" cstate="print"/>
                <a:stretch>
                  <a:fillRect l="-985" t="-5147" b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18</a:t>
            </a:fld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4353288" y="5390520"/>
            <a:ext cx="3571512" cy="408378"/>
            <a:chOff x="1493520" y="3888823"/>
            <a:chExt cx="2542540" cy="267843"/>
          </a:xfrm>
        </p:grpSpPr>
        <p:sp>
          <p:nvSpPr>
            <p:cNvPr id="10" name="TextBox 9"/>
            <p:cNvSpPr txBox="1"/>
            <p:nvPr/>
          </p:nvSpPr>
          <p:spPr>
            <a:xfrm>
              <a:off x="1493520" y="3894246"/>
              <a:ext cx="441960" cy="26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endParaRPr lang="ru-RU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26920" y="3888823"/>
              <a:ext cx="441960" cy="26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ru-RU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73020" y="3894246"/>
              <a:ext cx="441960" cy="26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24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32760" y="3894246"/>
              <a:ext cx="441960" cy="26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94100" y="3888823"/>
              <a:ext cx="441960" cy="26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99637645"/>
              </p:ext>
            </p:extLst>
          </p:nvPr>
        </p:nvGraphicFramePr>
        <p:xfrm>
          <a:off x="8092494" y="1189703"/>
          <a:ext cx="3581400" cy="4433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5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4166581914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44168900"/>
                    </a:ext>
                  </a:extLst>
                </a:gridCol>
              </a:tblGrid>
              <a:tr h="81437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(11)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(12)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(13)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(14)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(15)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3531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Алгоритм перевода числа из 2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</a:t>
            </a:r>
            <a:r>
              <a:rPr lang="en-US" sz="4000" dirty="0" smtClean="0"/>
              <a:t>16</a:t>
            </a:r>
            <a:r>
              <a:rPr lang="ru-RU" sz="4000" dirty="0" smtClean="0"/>
              <a:t>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838" y="1815697"/>
            <a:ext cx="9919242" cy="3624984"/>
          </a:xfrm>
          <a:solidFill>
            <a:srgbClr val="FFFF9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перевести двоичное число в шестнадцатеричную систему счисления, нужно: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Разбить двоичное число на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тетрады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начиная справа.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начало самой первой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тетрады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добавить нули, если это необходимо.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Перевести каждую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тетраду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отдельно в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шестнадцатеричную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систему счисления.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Соединить полученные цифры в одно «длинное» число.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40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Проверяем себя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415846"/>
            <a:ext cx="10178322" cy="8357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1.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Запишите наименьшее основание системы счисления, в которой числа могут быть записаны следующим образом: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02320384"/>
              </p:ext>
            </p:extLst>
          </p:nvPr>
        </p:nvGraphicFramePr>
        <p:xfrm>
          <a:off x="2276839" y="2804104"/>
          <a:ext cx="8128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417619520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2257252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Числа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Основание системы счисления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68404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9, 122,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1100, 14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2997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100, 112, 1004, 4444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1643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11, 7, 12, 222, 102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9199466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85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285002" cy="91058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пример перевода числа из 2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16 </a:t>
            </a:r>
            <a:r>
              <a:rPr lang="ru-RU" sz="4000" dirty="0" err="1" smtClean="0"/>
              <a:t>сс</a:t>
            </a:r>
            <a:endParaRPr lang="ru-RU" sz="40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20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1823130"/>
                <a:ext cx="6353082" cy="3593591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Пример: </a:t>
                </a: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перевести число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11111010011</m:t>
                        </m:r>
                      </m:e>
                      <m:sub>
                        <m: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0" i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шестнадцатеричную систему счисления.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2400" b="0" i="0" dirty="0" smtClean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sSub>
                        <m:sSubPr>
                          <m:ctrlP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11111010011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ru-RU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1823130"/>
                <a:ext cx="6353082" cy="3593591"/>
              </a:xfrm>
              <a:blipFill>
                <a:blip r:embed="rId2" cstate="print"/>
                <a:stretch>
                  <a:fillRect l="-1438" r="-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Группа 36"/>
          <p:cNvGrpSpPr/>
          <p:nvPr/>
        </p:nvGrpSpPr>
        <p:grpSpPr>
          <a:xfrm>
            <a:off x="1567180" y="3653789"/>
            <a:ext cx="1812290" cy="640656"/>
            <a:chOff x="1661160" y="3257187"/>
            <a:chExt cx="1812290" cy="640656"/>
          </a:xfrm>
        </p:grpSpPr>
        <p:cxnSp>
          <p:nvCxnSpPr>
            <p:cNvPr id="13" name="Прямая со стрелкой 12"/>
            <p:cNvCxnSpPr/>
            <p:nvPr/>
          </p:nvCxnSpPr>
          <p:spPr>
            <a:xfrm flipH="1">
              <a:off x="1661160" y="3257187"/>
              <a:ext cx="1812290" cy="12219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2743200" y="3349203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2087880" y="3345606"/>
              <a:ext cx="15240" cy="5486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1398270" y="4188757"/>
            <a:ext cx="2106930" cy="409038"/>
            <a:chOff x="1493520" y="3894246"/>
            <a:chExt cx="1521460" cy="340246"/>
          </a:xfrm>
        </p:grpSpPr>
        <p:sp>
          <p:nvSpPr>
            <p:cNvPr id="29" name="TextBox 28"/>
            <p:cNvSpPr txBox="1"/>
            <p:nvPr/>
          </p:nvSpPr>
          <p:spPr>
            <a:xfrm>
              <a:off x="1493520" y="3894246"/>
              <a:ext cx="441960" cy="332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ru-RU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026920" y="3901672"/>
              <a:ext cx="441960" cy="332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ru-RU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73020" y="3894246"/>
              <a:ext cx="441960" cy="332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24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9640634"/>
              </p:ext>
            </p:extLst>
          </p:nvPr>
        </p:nvGraphicFramePr>
        <p:xfrm>
          <a:off x="7848600" y="1525309"/>
          <a:ext cx="3581400" cy="4433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50">
                  <a:extLst>
                    <a:ext uri="{9D8B030D-6E8A-4147-A177-3AD203B41FA5}">
                      <a16:colId xmlns:a16="http://schemas.microsoft.com/office/drawing/2014/main" xmlns="" val="156987827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702188930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4166581914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44168900"/>
                    </a:ext>
                  </a:extLst>
                </a:gridCol>
              </a:tblGrid>
              <a:tr h="81437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16-ая СС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2-ая СС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601194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23451736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043305849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91903196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(11)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4163393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(12)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26890867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(13)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1855859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(14)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99159792"/>
                  </a:ext>
                </a:extLst>
              </a:tr>
              <a:tr h="45242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(15)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1111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46488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924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перевод числа из 16 </a:t>
            </a:r>
            <a:r>
              <a:rPr lang="ru-RU" sz="4000" dirty="0" err="1" smtClean="0"/>
              <a:t>сс</a:t>
            </a:r>
            <a:r>
              <a:rPr lang="ru-RU" sz="4000" dirty="0" smtClean="0"/>
              <a:t> в </a:t>
            </a:r>
            <a:r>
              <a:rPr lang="ru-RU" sz="4000" dirty="0"/>
              <a:t>8</a:t>
            </a:r>
            <a:r>
              <a:rPr lang="ru-RU" sz="4000" dirty="0" smtClean="0"/>
              <a:t> </a:t>
            </a:r>
            <a:r>
              <a:rPr lang="ru-RU" sz="4000" dirty="0" err="1" smtClean="0"/>
              <a:t>сс</a:t>
            </a:r>
            <a:r>
              <a:rPr lang="ru-RU" sz="4000" dirty="0" smtClean="0"/>
              <a:t> и обратно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5038" y="2068386"/>
            <a:ext cx="6567917" cy="3152543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Перевод из шестнадцатеричной системы счисления в восьмеричную (и обратно) удобнее выполнять через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систему.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Конечно, можно использовать и десятичную систему, но в этом случае объем вычислений будет значительно больше.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504" t="7902" r="26722" b="6975"/>
          <a:stretch/>
        </p:blipFill>
        <p:spPr bwMode="auto">
          <a:xfrm>
            <a:off x="8740066" y="2068386"/>
            <a:ext cx="2349246" cy="301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5159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Решаем самостоятельно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5038" y="1891897"/>
            <a:ext cx="9919242" cy="4127903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Переведите указанные числа из одной системы счисления в другую: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1011101 из двоичной системы в восьмеричную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исло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245 из восьмеричной системы в двоичную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1110101110 из двоичной системы в шестнадцатеричную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E7F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шестнадцатеричной системы в двоичную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635 из восьмеричной системы в шестнадцатеричную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B1A из шестнадцатеричной системы в восьмеричную.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43087" y="804499"/>
            <a:ext cx="1246239" cy="12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330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Проверяем себя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65038" y="1891897"/>
                <a:ext cx="9919242" cy="4127903"/>
              </a:xfrm>
              <a:noFill/>
            </p:spPr>
            <p:txBody>
              <a:bodyPr>
                <a:noAutofit/>
              </a:bodyPr>
              <a:lstStyle/>
              <a:p>
                <a:pPr marL="457200" indent="-457200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1011101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𝟏𝟑𝟓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b>
                    </m:sSub>
                  </m:oMath>
                </a14:m>
                <a:r>
                  <a:rPr lang="ru-RU" sz="2400" b="1" dirty="0" smtClean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457200" indent="-457200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24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245</m:t>
                        </m:r>
                      </m:e>
                      <m:sub>
                        <m:r>
                          <a:rPr lang="ru-RU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𝟎𝟏𝟎𝟎𝟏𝟎𝟏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2400" b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457200" indent="-45720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1110101110</m:t>
                        </m:r>
                      </m:e>
                      <m:sub>
                        <m:r>
                          <a:rPr lang="ru-RU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𝑨𝑬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457200" indent="-457200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F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sub>
                    </m:sSub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𝟏𝟏𝟏𝟎𝟎𝟏𝟏𝟏𝟏𝟏𝟏𝟏𝟏𝟏𝟎𝟎</m:t>
                        </m:r>
                      </m:e>
                      <m:sub>
                        <m:r>
                          <a:rPr lang="ru-RU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2400" b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635</m:t>
                        </m:r>
                      </m:e>
                      <m:sub>
                        <m:r>
                          <a:rPr lang="ru-RU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b>
                    </m:sSub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10011101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𝑫</m:t>
                        </m:r>
                      </m:e>
                      <m:sub>
                        <m:r>
                          <a:rPr lang="ru-RU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</m:sub>
                    </m:sSub>
                  </m:oMath>
                </a14:m>
                <a:endParaRPr lang="ru-RU" sz="2400" b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sub>
                    </m:sSub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101100011010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𝟓𝟒𝟑𝟐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sub>
                    </m:sSub>
                  </m:oMath>
                </a14:m>
                <a:endParaRPr lang="ru-RU" sz="2400" b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65038" y="1891897"/>
                <a:ext cx="9919242" cy="4127903"/>
              </a:xfrm>
              <a:blipFill>
                <a:blip r:embed="rId2" cstate="print"/>
                <a:stretch>
                  <a:fillRect l="-921" t="-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988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Подведем итоги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0758" y="2257657"/>
            <a:ext cx="9919242" cy="2390543"/>
          </a:xfrm>
          <a:noFill/>
        </p:spPr>
        <p:txBody>
          <a:bodyPr>
            <a:noAutofit/>
          </a:bodyPr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Что нового вы узнали на этом уроке?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Чему вы научились?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Что вам показалось самым интересным?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Что было сложным или непонятным?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Кому сегодня понравилось решать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/>
              </a:rPr>
              <a:t>задания? </a:t>
            </a:r>
            <a:endParaRPr lang="ru-RU" sz="2400" dirty="0">
              <a:solidFill>
                <a:prstClr val="black"/>
              </a:solidFill>
              <a:latin typeface="Arial" panose="020B0604020202020204"/>
            </a:endParaRP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Arial" panose="020B0604020202020204"/>
              </a:rPr>
              <a:t>Кто остался доволен собой?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95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345962" cy="867295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2771" y="1249679"/>
            <a:ext cx="9919242" cy="682187"/>
          </a:xfrm>
          <a:noFill/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dirty="0" smtClean="0">
                <a:solidFill>
                  <a:prstClr val="black"/>
                </a:solidFill>
                <a:latin typeface="Arial" panose="020B0604020202020204"/>
              </a:rPr>
              <a:t>Используя изученные на уроке алгоритмы перевода чисел между системами счисления с кратными основаниями, выполните </a:t>
            </a:r>
            <a:r>
              <a:rPr lang="ru-RU" b="1" u="sng" dirty="0" smtClean="0">
                <a:solidFill>
                  <a:prstClr val="black"/>
                </a:solidFill>
                <a:latin typeface="Arial" panose="020B0604020202020204"/>
              </a:rPr>
              <a:t>в тетради </a:t>
            </a:r>
            <a:r>
              <a:rPr lang="ru-RU" dirty="0" smtClean="0">
                <a:solidFill>
                  <a:prstClr val="black"/>
                </a:solidFill>
                <a:latin typeface="Arial" panose="020B0604020202020204"/>
              </a:rPr>
              <a:t>следующие задания:</a:t>
            </a:r>
            <a:endParaRPr lang="ru-RU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392772" y="2040366"/>
            <a:ext cx="5017860" cy="458657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 smtClean="0">
                <a:solidFill>
                  <a:schemeClr val="accent1"/>
                </a:solidFill>
                <a:latin typeface="Arial" panose="020B0604020202020204"/>
              </a:rPr>
              <a:t>Задание </a:t>
            </a:r>
            <a:r>
              <a:rPr lang="ru-RU" sz="1800" i="1" dirty="0">
                <a:solidFill>
                  <a:schemeClr val="accent1"/>
                </a:solidFill>
                <a:latin typeface="Arial" panose="020B0604020202020204"/>
              </a:rPr>
              <a:t>1.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Переведите числа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из двоичной системы в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восьмеричную: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а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) 110101₂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б)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100111011₂ </a:t>
            </a:r>
            <a:endParaRPr lang="ru-RU" sz="1800" dirty="0" smtClean="0">
              <a:solidFill>
                <a:prstClr val="black"/>
              </a:solidFill>
              <a:latin typeface="Arial" panose="020B060402020202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 smtClean="0">
                <a:solidFill>
                  <a:schemeClr val="accent1"/>
                </a:solidFill>
                <a:latin typeface="Arial" panose="020B0604020202020204"/>
              </a:rPr>
              <a:t>Задание 2.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Переведите числа из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восьмеричной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системы в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двоичную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а) 36₈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б)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574₈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 smtClean="0">
                <a:solidFill>
                  <a:schemeClr val="accent1"/>
                </a:solidFill>
                <a:latin typeface="Arial" panose="020B0604020202020204"/>
              </a:rPr>
              <a:t>Задание 3.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Переведите числа из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двоичной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системы в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шестнадцатеричную:</a:t>
            </a:r>
            <a:endParaRPr lang="ru-RU" sz="1800" dirty="0">
              <a:solidFill>
                <a:prstClr val="black"/>
              </a:solidFill>
              <a:latin typeface="Arial" panose="020B060402020202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а) 11101011₂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б) 1101011101011₂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>
                <a:solidFill>
                  <a:schemeClr val="accent1"/>
                </a:solidFill>
                <a:latin typeface="Arial" panose="020B0604020202020204"/>
              </a:rPr>
              <a:t>Задание 4.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Переведите числа из шестнадцатеричной системы в двоичную: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а) </a:t>
            </a:r>
            <a:r>
              <a:rPr lang="en-US" sz="1800" dirty="0">
                <a:solidFill>
                  <a:prstClr val="black"/>
                </a:solidFill>
                <a:latin typeface="Arial" panose="020B0604020202020204"/>
              </a:rPr>
              <a:t>B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3D₁₆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б) 9</a:t>
            </a:r>
            <a:r>
              <a:rPr lang="en-US" sz="1800" dirty="0">
                <a:solidFill>
                  <a:prstClr val="black"/>
                </a:solidFill>
                <a:latin typeface="Arial" panose="020B0604020202020204"/>
              </a:rPr>
              <a:t>A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051₁₆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endParaRPr lang="ru-RU" sz="18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429804" y="2261947"/>
            <a:ext cx="5167836" cy="414341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 smtClean="0">
                <a:solidFill>
                  <a:schemeClr val="accent1"/>
                </a:solidFill>
                <a:latin typeface="Arial" panose="020B0604020202020204"/>
              </a:rPr>
              <a:t>Задание 5.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Переведите числа из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восьмеричной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системы в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шестнадцатеричную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.</a:t>
            </a:r>
            <a:r>
              <a:rPr lang="en-US" sz="1800" dirty="0" smtClean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Выполните двумя способами (через десятичную систему, через двоичную систему). Какой способ проще?</a:t>
            </a:r>
            <a:endParaRPr lang="ru-RU" sz="1800" dirty="0">
              <a:solidFill>
                <a:prstClr val="black"/>
              </a:solidFill>
              <a:latin typeface="Arial" panose="020B060402020202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а) 74₈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б) 125₈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i="1" dirty="0" smtClean="0">
                <a:solidFill>
                  <a:schemeClr val="accent1"/>
                </a:solidFill>
                <a:latin typeface="Arial" panose="020B0604020202020204"/>
              </a:rPr>
              <a:t>Задание 6.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Переведите числа из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шестнадцатеричной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системы в 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восьмеричную.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Выполните двумя способами (через десятичную систему, через двоичную систему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). 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Какой способ проще?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а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) 5E₁₆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б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) 1A4</a:t>
            </a:r>
            <a:r>
              <a:rPr lang="en-US" sz="1800" dirty="0" smtClean="0">
                <a:solidFill>
                  <a:prstClr val="black"/>
                </a:solidFill>
                <a:latin typeface="Arial" panose="020B0604020202020204"/>
              </a:rPr>
              <a:t>C3</a:t>
            </a:r>
            <a:r>
              <a:rPr lang="ru-RU" sz="1800" dirty="0">
                <a:solidFill>
                  <a:prstClr val="black"/>
                </a:solidFill>
                <a:latin typeface="Arial" panose="020B0604020202020204"/>
              </a:rPr>
              <a:t>6</a:t>
            </a:r>
            <a:r>
              <a:rPr lang="ru-RU" sz="1800" dirty="0" smtClean="0">
                <a:solidFill>
                  <a:prstClr val="black"/>
                </a:solidFill>
                <a:latin typeface="Arial" panose="020B0604020202020204"/>
              </a:rPr>
              <a:t>₁₆</a:t>
            </a:r>
            <a:endParaRPr lang="ru-RU" sz="1800" dirty="0">
              <a:solidFill>
                <a:prstClr val="black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624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вспоминаем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612492"/>
            <a:ext cx="10178322" cy="629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2.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Запишите числа в развернутом виде: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0966906"/>
                  </p:ext>
                </p:extLst>
              </p:nvPr>
            </p:nvGraphicFramePr>
            <p:xfrm>
              <a:off x="2276839" y="2804104"/>
              <a:ext cx="8128000" cy="2651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85329">
                      <a:extLst>
                        <a:ext uri="{9D8B030D-6E8A-4147-A177-3AD203B41FA5}">
                          <a16:colId xmlns:a16="http://schemas.microsoft.com/office/drawing/2014/main" val="4176195205"/>
                        </a:ext>
                      </a:extLst>
                    </a:gridCol>
                    <a:gridCol w="5842671">
                      <a:extLst>
                        <a:ext uri="{9D8B030D-6E8A-4147-A177-3AD203B41FA5}">
                          <a16:colId xmlns:a16="http://schemas.microsoft.com/office/drawing/2014/main" val="225725238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Свернутая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Развернутая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684045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1233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29976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1233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8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1643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1233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091994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1233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4282577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610966906"/>
                  </p:ext>
                </p:extLst>
              </p:nvPr>
            </p:nvGraphicFramePr>
            <p:xfrm>
              <a:off x="2276839" y="2804104"/>
              <a:ext cx="8128000" cy="2651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85329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4176195205"/>
                        </a:ext>
                      </a:extLst>
                    </a:gridCol>
                    <a:gridCol w="584267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257252388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Свернутая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Развернутая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6840451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188000" r="-256800" b="-3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08299768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284211" r="-256800" b="-20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1016435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389333" r="-256800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80919946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489333" r="-256800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64282577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9781719" y="154858"/>
            <a:ext cx="1246239" cy="12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751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Проверяем себя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612492"/>
            <a:ext cx="10178322" cy="629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2.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Запишите числа в развернутом виде: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512467"/>
                  </p:ext>
                </p:extLst>
              </p:nvPr>
            </p:nvGraphicFramePr>
            <p:xfrm>
              <a:off x="2276839" y="2804104"/>
              <a:ext cx="8128000" cy="2684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85329">
                      <a:extLst>
                        <a:ext uri="{9D8B030D-6E8A-4147-A177-3AD203B41FA5}">
                          <a16:colId xmlns:a16="http://schemas.microsoft.com/office/drawing/2014/main" val="4176195205"/>
                        </a:ext>
                      </a:extLst>
                    </a:gridCol>
                    <a:gridCol w="5842671">
                      <a:extLst>
                        <a:ext uri="{9D8B030D-6E8A-4147-A177-3AD203B41FA5}">
                          <a16:colId xmlns:a16="http://schemas.microsoft.com/office/drawing/2014/main" val="225725238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Свернутая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Развернутая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684045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1835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𝟖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r>
                                  <a:rPr lang="ru-RU" sz="2400" b="1" i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𝟓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b="1" dirty="0">
                            <a:solidFill>
                              <a:srgbClr val="00B05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29976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1735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8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𝟖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𝟕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𝟖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𝟖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r>
                                  <a:rPr lang="ru-RU" sz="2400" b="1" i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𝟓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𝟖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b="1" dirty="0">
                            <a:solidFill>
                              <a:srgbClr val="00B05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1643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18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𝐷</m:t>
                                    </m:r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5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𝟏𝟔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𝟖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𝟏𝟔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𝟏𝟔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r>
                                  <a:rPr lang="ru-RU" sz="2400" b="1" i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𝟓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𝟏𝟔</m:t>
                                    </m:r>
                                  </m:e>
                                  <m:sup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b="1" dirty="0">
                            <a:solidFill>
                              <a:srgbClr val="00B05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091994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0110</m:t>
                                    </m:r>
                                  </m:e>
                                  <m:sub>
                                    <m:r>
                                      <a:rPr lang="ru-RU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𝟎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2400" b="1" i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𝟏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r>
                                  <a:rPr lang="en-US" sz="2400" b="1" i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𝟎</m:t>
                                </m:r>
                                <m:r>
                                  <a:rPr lang="ru-RU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b="1" dirty="0">
                            <a:solidFill>
                              <a:srgbClr val="00B05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4282577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3512467"/>
                  </p:ext>
                </p:extLst>
              </p:nvPr>
            </p:nvGraphicFramePr>
            <p:xfrm>
              <a:off x="2276839" y="2804104"/>
              <a:ext cx="8128000" cy="26847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85329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4176195205"/>
                        </a:ext>
                      </a:extLst>
                    </a:gridCol>
                    <a:gridCol w="5842671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257252388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Свернутая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Развернутая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запись числа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368404510"/>
                      </a:ext>
                    </a:extLst>
                  </a:tr>
                  <a:tr h="46545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183117" r="-256800" b="-301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9208" t="-183117" r="-417" b="-3012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4082997689"/>
                      </a:ext>
                    </a:extLst>
                  </a:tr>
                  <a:tr h="46545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283117" r="-256800" b="-201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9208" t="-283117" r="-417" b="-2012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101643501"/>
                      </a:ext>
                    </a:extLst>
                  </a:tr>
                  <a:tr h="46545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388158" r="-256800" b="-103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9208" t="-388158" r="-417" b="-103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3809199466"/>
                      </a:ext>
                    </a:extLst>
                  </a:tr>
                  <a:tr h="46545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67" t="-481818" r="-256800" b="-25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9208" t="-481818" r="-417" b="-25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64282577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75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вспоминаем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897627"/>
            <a:ext cx="10178322" cy="943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en-US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Переведите число 302 из восьмеричной системы счисления в двоичную систему счисления.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9784325" y="297426"/>
            <a:ext cx="1246239" cy="12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5221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Проверяем себя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8433" y="1286191"/>
            <a:ext cx="10178322" cy="943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en-US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Переведите число 302 из восьмеричной системы счисления в двоичную систему счисления.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1435481" y="2859372"/>
                <a:ext cx="28382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2) 194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11000010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481" y="2859372"/>
                <a:ext cx="2838276" cy="369332"/>
              </a:xfrm>
              <a:prstGeom prst="rect">
                <a:avLst/>
              </a:prstGeom>
              <a:blipFill>
                <a:blip r:embed="rId2" cstate="print"/>
                <a:stretch>
                  <a:fillRect l="-2146" r="-644" b="-34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2"/>
          <p:cNvSpPr txBox="1">
            <a:spLocks/>
          </p:cNvSpPr>
          <p:nvPr/>
        </p:nvSpPr>
        <p:spPr>
          <a:xfrm>
            <a:off x="2474888" y="5802864"/>
            <a:ext cx="8861867" cy="495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можно ли перевести число из 8 СС в 2 СС без использования 10 СС?</a:t>
            </a:r>
            <a:endParaRPr lang="ru-RU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839554" y="3857990"/>
            <a:ext cx="2330245" cy="1189704"/>
          </a:xfrm>
          <a:prstGeom prst="wedgeRectCallout">
            <a:avLst>
              <a:gd name="adj1" fmla="val -12816"/>
              <a:gd name="adj2" fmla="val -60641"/>
            </a:avLst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перевода мы использовали перевод в 10 СС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6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1441715" y="2357328"/>
                <a:ext cx="71688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1) </m:t>
                      </m:r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302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+0∙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+2∙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=192+0+2=194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715" y="2357328"/>
                <a:ext cx="7168886" cy="369332"/>
              </a:xfrm>
              <a:prstGeom prst="rect">
                <a:avLst/>
              </a:prstGeom>
              <a:blipFill>
                <a:blip r:embed="rId3" cstate="print"/>
                <a:stretch>
                  <a:fillRect l="-935" t="-1667" r="-935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14843" y="2726660"/>
            <a:ext cx="3721912" cy="287995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1251678" y="3442759"/>
                <a:ext cx="402219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𝟑𝟎𝟐</m:t>
                          </m:r>
                        </m:e>
                        <m:sub>
                          <m: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sub>
                      </m:sSub>
                      <m:r>
                        <a:rPr lang="ru-RU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𝟏𝟗𝟒</m:t>
                          </m:r>
                        </m:e>
                        <m:sub>
                          <m: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sub>
                      </m:sSub>
                      <m:r>
                        <a:rPr lang="ru-RU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𝟏𝟏𝟎𝟎𝟎𝟎𝟏𝟎</m:t>
                          </m:r>
                        </m:e>
                        <m:sub>
                          <m:r>
                            <a:rPr lang="ru-RU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78" y="3442759"/>
                <a:ext cx="4022191" cy="369332"/>
              </a:xfrm>
              <a:prstGeom prst="rect">
                <a:avLst/>
              </a:prstGeom>
              <a:blipFill>
                <a:blip r:embed="rId5" cstate="print"/>
                <a:stretch>
                  <a:fillRect l="-1364" r="-455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8433" y="5414928"/>
            <a:ext cx="1174810" cy="1174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1482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522" y="1757149"/>
            <a:ext cx="10318418" cy="2814851"/>
          </a:xfrm>
        </p:spPr>
        <p:txBody>
          <a:bodyPr/>
          <a:lstStyle/>
          <a:p>
            <a:r>
              <a:rPr lang="ru-RU" sz="5400" dirty="0" smtClean="0"/>
              <a:t>Перевод чисел между системами счисления с кратными основаниями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8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5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9290" y="2659285"/>
            <a:ext cx="5943600" cy="17304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Узнать, как проще переводить числа между системами счисления с кратными основаниями, и закрепить это на практике.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78" t="13559" r="7749"/>
          <a:stretch/>
        </p:blipFill>
        <p:spPr>
          <a:xfrm>
            <a:off x="1740775" y="2194465"/>
            <a:ext cx="2763081" cy="266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825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7318"/>
          </a:xfrm>
        </p:spPr>
        <p:txBody>
          <a:bodyPr/>
          <a:lstStyle/>
          <a:p>
            <a:pPr algn="ctr"/>
            <a:r>
              <a:rPr lang="ru-RU" dirty="0" smtClean="0"/>
              <a:t>Связь оснований систем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9758" y="2754754"/>
            <a:ext cx="10178322" cy="17752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Конечно, можно перевести число сначала в десятичную систему, а потом – в двоичную, но для больших чисел этот способ требует достаточно сложных вычислений и может приводить к ошибкам.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1129758" y="4728087"/>
                <a:ext cx="10178322" cy="14745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20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Gill Sans MT" panose="020B0502020104020203" pitchFamily="34" charset="0"/>
                  <a:buChar char="–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10000"/>
                  </a:lnSpc>
                  <a:spcBef>
                    <a:spcPts val="7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1400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ru-RU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Оказывается, можно сделать перевод из восьмеричной системы в двоичную напрямую, используя тесную связь между этими системами: их основания связаны равенством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ru-RU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</m:oMath>
                </a14:m>
                <a:r>
                  <a:rPr lang="ru-RU" sz="2400" dirty="0" smtClean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758" y="4728087"/>
                <a:ext cx="10178322" cy="1474593"/>
              </a:xfrm>
              <a:prstGeom prst="rect">
                <a:avLst/>
              </a:prstGeom>
              <a:blipFill>
                <a:blip r:embed="rId2" cstate="print"/>
                <a:stretch>
                  <a:fillRect l="-898" t="-2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129758" y="1556730"/>
            <a:ext cx="10117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Вернемся к вопросу: 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можно ли перевести число из 8 СС в 2 СС без использования 10 СС?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B36D-3F0C-46DA-8E22-4C5C80E7FA75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04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1269</TotalTime>
  <Words>1210</Words>
  <Application>Microsoft Office PowerPoint</Application>
  <PresentationFormat>Произвольный</PresentationFormat>
  <Paragraphs>331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Badge</vt:lpstr>
      <vt:lpstr>вспоминаем</vt:lpstr>
      <vt:lpstr>Проверяем себя</vt:lpstr>
      <vt:lpstr>вспоминаем</vt:lpstr>
      <vt:lpstr>Проверяем себя</vt:lpstr>
      <vt:lpstr>вспоминаем</vt:lpstr>
      <vt:lpstr>Проверяем себя</vt:lpstr>
      <vt:lpstr>Перевод чисел между системами счисления с кратными основаниями</vt:lpstr>
      <vt:lpstr>Цель урока</vt:lpstr>
      <vt:lpstr>Связь оснований систем</vt:lpstr>
      <vt:lpstr>Связь оснований систем</vt:lpstr>
      <vt:lpstr>Связь оснований систем</vt:lpstr>
      <vt:lpstr>Связь оснований систем</vt:lpstr>
      <vt:lpstr>Алгоритм перевода числа из 8 сс в 2 сс</vt:lpstr>
      <vt:lpstr>Алгоритм перевода числа из 2 сс в 8 сс</vt:lpstr>
      <vt:lpstr>пример перевода числа из 2 сс в 8 сс</vt:lpstr>
      <vt:lpstr>задание</vt:lpstr>
      <vt:lpstr>перевод числа из 16 сс в 2 сс</vt:lpstr>
      <vt:lpstr>Алгоритм перевода числа из 16 сс в 2 сс</vt:lpstr>
      <vt:lpstr>Алгоритм перевода числа из 2 сс в 16 сс</vt:lpstr>
      <vt:lpstr>пример перевода числа из 2 сс в 16 сс</vt:lpstr>
      <vt:lpstr>перевод числа из 16 сс в 8 сс и обратно</vt:lpstr>
      <vt:lpstr>Решаем самостоятельно </vt:lpstr>
      <vt:lpstr>Проверяем себя</vt:lpstr>
      <vt:lpstr>Подведем итоги</vt:lpstr>
      <vt:lpstr>Домашнее задание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вспоминаем</dc:title>
  <dc:creator>ACER</dc:creator>
  <cp:lastModifiedBy>Zver</cp:lastModifiedBy>
  <cp:revision>46</cp:revision>
  <dcterms:created xsi:type="dcterms:W3CDTF">2025-10-09T08:51:32Z</dcterms:created>
  <dcterms:modified xsi:type="dcterms:W3CDTF">2025-10-10T13:54:42Z</dcterms:modified>
</cp:coreProperties>
</file>