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notesMasterIdLst>
    <p:notesMasterId r:id="rId20"/>
  </p:notesMasterIdLst>
  <p:sldIdLst>
    <p:sldId id="488" r:id="rId2"/>
    <p:sldId id="457" r:id="rId3"/>
    <p:sldId id="489" r:id="rId4"/>
    <p:sldId id="476" r:id="rId5"/>
    <p:sldId id="477" r:id="rId6"/>
    <p:sldId id="478" r:id="rId7"/>
    <p:sldId id="479" r:id="rId8"/>
    <p:sldId id="470" r:id="rId9"/>
    <p:sldId id="471" r:id="rId10"/>
    <p:sldId id="490" r:id="rId11"/>
    <p:sldId id="480" r:id="rId12"/>
    <p:sldId id="481" r:id="rId13"/>
    <p:sldId id="482" r:id="rId14"/>
    <p:sldId id="483" r:id="rId15"/>
    <p:sldId id="485" r:id="rId16"/>
    <p:sldId id="486" r:id="rId17"/>
    <p:sldId id="487" r:id="rId18"/>
    <p:sldId id="473" r:id="rId19"/>
  </p:sldIdLst>
  <p:sldSz cx="12192000" cy="6858000"/>
  <p:notesSz cx="6858000" cy="9144000"/>
  <p:embeddedFontLst>
    <p:embeddedFont>
      <p:font typeface="Impact" pitchFamily="34" charset="0"/>
      <p:regular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Corbel" pitchFamily="34" charset="0"/>
      <p:regular r:id="rId26"/>
      <p:bold r:id="rId27"/>
      <p:italic r:id="rId28"/>
      <p:boldItalic r:id="rId29"/>
    </p:embeddedFont>
    <p:embeddedFont>
      <p:font typeface="Gill Sans MT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A0ED"/>
    <a:srgbClr val="3D94FC"/>
    <a:srgbClr val="3D94FD"/>
    <a:srgbClr val="FC9512"/>
    <a:srgbClr val="DDEBF8"/>
    <a:srgbClr val="F9F9F9"/>
    <a:srgbClr val="8FC2ED"/>
    <a:srgbClr val="9EC8ED"/>
    <a:srgbClr val="7CC7C7"/>
    <a:srgbClr val="FFA0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6"/>
    <p:restoredTop sz="91291"/>
  </p:normalViewPr>
  <p:slideViewPr>
    <p:cSldViewPr snapToGrid="0">
      <p:cViewPr varScale="1">
        <p:scale>
          <a:sx n="77" d="100"/>
          <a:sy n="77" d="100"/>
        </p:scale>
        <p:origin x="-10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AD041D44-D26A-C542-9870-698E09E8BB7F}" type="datetimeFigureOut">
              <a:rPr lang="ru-RU" smtClean="0"/>
              <a:pPr/>
              <a:t>17.10.2025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BFBA0348-E841-D349-951F-C09400373A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72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B6B75D-4BC0-054F-88AD-9A3D4D7A6D5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1FEBC4-D960-0346-B05B-B3C4DF51F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021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B75D-4BC0-054F-88AD-9A3D4D7A6D5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EBC4-D960-0346-B05B-B3C4DF51F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96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B75D-4BC0-054F-88AD-9A3D4D7A6D5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EBC4-D960-0346-B05B-B3C4DF51F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08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B75D-4BC0-054F-88AD-9A3D4D7A6D5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EBC4-D960-0346-B05B-B3C4DF51F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46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B6B75D-4BC0-054F-88AD-9A3D4D7A6D5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1FEBC4-D960-0346-B05B-B3C4DF51F6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75099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B75D-4BC0-054F-88AD-9A3D4D7A6D5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EBC4-D960-0346-B05B-B3C4DF51F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5612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B75D-4BC0-054F-88AD-9A3D4D7A6D5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EBC4-D960-0346-B05B-B3C4DF51F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1947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B75D-4BC0-054F-88AD-9A3D4D7A6D5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EBC4-D960-0346-B05B-B3C4DF51F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76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B75D-4BC0-054F-88AD-9A3D4D7A6D5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EBC4-D960-0346-B05B-B3C4DF51F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93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3B6B75D-4BC0-054F-88AD-9A3D4D7A6D5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21FEBC4-D960-0346-B05B-B3C4DF51F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181706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3B6B75D-4BC0-054F-88AD-9A3D4D7A6D5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21FEBC4-D960-0346-B05B-B3C4DF51F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56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B6B75D-4BC0-054F-88AD-9A3D4D7A6D51}" type="datetimeFigureOut">
              <a:rPr lang="ru-RU" smtClean="0"/>
              <a:pPr/>
              <a:t>17.10.2025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1FEBC4-D960-0346-B05B-B3C4DF51F6D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9117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ne.43edu.ru/auth/log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778" y="1803400"/>
            <a:ext cx="8286022" cy="1841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Представьте: вам нужно подготовить доклад о космосе за 10 минут. Как вы найдёте достоверную и полезную информацию, </a:t>
            </a: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тратя время на ненужные </a:t>
            </a: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сайты?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FEA264B-DEA8-4BCD-2D06-491641960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384" y="2298699"/>
            <a:ext cx="2538255" cy="36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2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4915"/>
          </a:xfrm>
        </p:spPr>
        <p:txBody>
          <a:bodyPr/>
          <a:lstStyle/>
          <a:p>
            <a:pPr algn="ctr"/>
            <a:r>
              <a:rPr lang="ru-RU" dirty="0" smtClean="0"/>
              <a:t>Порешаем? 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985206" y="1625703"/>
            <a:ext cx="1071126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Пример.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Доступ к файлу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doc.htm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находящемуся на сервере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site.com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осуществляется по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протоколу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 Фрагменты адреса файла закодированы буквами от А до Ж. Запишите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последовательность этих букв, кодирующую адрес указанного файла в сети Интернет.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  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Б)  ://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  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Г)  /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Д)  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Е)  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Ж)  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1665" y="3532137"/>
            <a:ext cx="81683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B0F0"/>
                </a:solidFill>
                <a:latin typeface="Arial" panose="020B0604020202020204" pitchFamily="34" charset="0"/>
              </a:rPr>
              <a:t>Решение. </a:t>
            </a:r>
            <a:endParaRPr lang="ru-RU" sz="2400" u="sng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anose="020B0604020202020204" pitchFamily="34" charset="0"/>
              </a:rPr>
              <a:t>Напомним, как формируется адрес в сети Интернет. Сначала указывается </a:t>
            </a:r>
            <a:r>
              <a:rPr lang="ru-RU" sz="2400" dirty="0" smtClean="0">
                <a:latin typeface="Arial" panose="020B0604020202020204" pitchFamily="34" charset="0"/>
              </a:rPr>
              <a:t>протокол (</a:t>
            </a:r>
            <a:r>
              <a:rPr lang="ru-RU" sz="2400" b="1" dirty="0" err="1">
                <a:latin typeface="Arial" panose="020B0604020202020204" pitchFamily="34" charset="0"/>
              </a:rPr>
              <a:t>http</a:t>
            </a:r>
            <a:r>
              <a:rPr lang="ru-RU" sz="2400" dirty="0" smtClean="0">
                <a:latin typeface="Arial" panose="020B0604020202020204" pitchFamily="34" charset="0"/>
              </a:rPr>
              <a:t>)  потом </a:t>
            </a:r>
            <a:r>
              <a:rPr lang="ru-RU" sz="2400" dirty="0">
                <a:latin typeface="Arial" panose="020B0604020202020204" pitchFamily="34" charset="0"/>
              </a:rPr>
              <a:t>«://», потом </a:t>
            </a:r>
            <a:r>
              <a:rPr lang="ru-RU" sz="2400" dirty="0" smtClean="0">
                <a:latin typeface="Arial" panose="020B0604020202020204" pitchFamily="34" charset="0"/>
              </a:rPr>
              <a:t>сервер (</a:t>
            </a:r>
            <a:r>
              <a:rPr lang="ru-RU" sz="2400" b="1" dirty="0">
                <a:latin typeface="Arial" panose="020B0604020202020204" pitchFamily="34" charset="0"/>
              </a:rPr>
              <a:t>site.com</a:t>
            </a:r>
            <a:r>
              <a:rPr lang="ru-RU" sz="2400" dirty="0" smtClean="0">
                <a:latin typeface="Arial" panose="020B0604020202020204" pitchFamily="34" charset="0"/>
              </a:rPr>
              <a:t>), </a:t>
            </a:r>
            <a:r>
              <a:rPr lang="ru-RU" sz="2400" dirty="0">
                <a:latin typeface="Arial" panose="020B0604020202020204" pitchFamily="34" charset="0"/>
              </a:rPr>
              <a:t>затем «/», название файла </a:t>
            </a:r>
            <a:r>
              <a:rPr lang="ru-RU" sz="2400" dirty="0" smtClean="0">
                <a:latin typeface="Arial" panose="020B0604020202020204" pitchFamily="34" charset="0"/>
              </a:rPr>
              <a:t>указывается </a:t>
            </a:r>
            <a:r>
              <a:rPr lang="ru-RU" sz="2400" dirty="0">
                <a:latin typeface="Arial" panose="020B0604020202020204" pitchFamily="34" charset="0"/>
              </a:rPr>
              <a:t>в </a:t>
            </a:r>
            <a:r>
              <a:rPr lang="ru-RU" sz="2400" dirty="0" smtClean="0">
                <a:latin typeface="Arial" panose="020B0604020202020204" pitchFamily="34" charset="0"/>
              </a:rPr>
              <a:t>конце (</a:t>
            </a:r>
            <a:r>
              <a:rPr lang="ru-RU" sz="2400" b="1" dirty="0">
                <a:latin typeface="Arial" panose="020B0604020202020204" pitchFamily="34" charset="0"/>
              </a:rPr>
              <a:t>doc.htm</a:t>
            </a:r>
            <a:r>
              <a:rPr lang="ru-RU" sz="2400" dirty="0" smtClean="0">
                <a:latin typeface="Arial" panose="020B0604020202020204" pitchFamily="34" charset="0"/>
              </a:rPr>
              <a:t>). </a:t>
            </a:r>
            <a:r>
              <a:rPr lang="ru-RU" sz="2400" dirty="0">
                <a:latin typeface="Arial" panose="020B0604020202020204" pitchFamily="34" charset="0"/>
              </a:rPr>
              <a:t>Таким образом, адрес будет следующим: </a:t>
            </a:r>
            <a:r>
              <a:rPr lang="ru-RU" sz="2400" b="1" dirty="0">
                <a:solidFill>
                  <a:srgbClr val="00B0F0"/>
                </a:solidFill>
                <a:latin typeface="Arial" panose="020B0604020202020204" pitchFamily="34" charset="0"/>
              </a:rPr>
              <a:t>http://</a:t>
            </a:r>
            <a:r>
              <a:rPr lang="ru-RU" sz="24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site.com/doc.htm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</a:rPr>
              <a:t>Следовательно, ответ ЖБАЕГВД.</a:t>
            </a:r>
          </a:p>
        </p:txBody>
      </p:sp>
    </p:spTree>
    <p:extLst>
      <p:ext uri="{BB962C8B-B14F-4D97-AF65-F5344CB8AC3E}">
        <p14:creationId xmlns:p14="http://schemas.microsoft.com/office/powerpoint/2010/main" xmlns="" val="2153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AF273A-D487-17B7-E087-FD22EFF02DAE}"/>
              </a:ext>
            </a:extLst>
          </p:cNvPr>
          <p:cNvSpPr txBox="1"/>
          <p:nvPr/>
        </p:nvSpPr>
        <p:spPr>
          <a:xfrm>
            <a:off x="550401" y="149629"/>
            <a:ext cx="11476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Поисковые системы – помощники в Интернете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1DF6B40-832D-5814-3BB0-FC6640B013A7}"/>
              </a:ext>
            </a:extLst>
          </p:cNvPr>
          <p:cNvGrpSpPr/>
          <p:nvPr/>
        </p:nvGrpSpPr>
        <p:grpSpPr>
          <a:xfrm>
            <a:off x="1242817" y="1528265"/>
            <a:ext cx="6152816" cy="617657"/>
            <a:chOff x="5818909" y="1045665"/>
            <a:chExt cx="5900651" cy="70788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610DE9C-9050-187C-B22A-4FB5BA419CB9}"/>
                </a:ext>
              </a:extLst>
            </p:cNvPr>
            <p:cNvSpPr txBox="1"/>
            <p:nvPr/>
          </p:nvSpPr>
          <p:spPr>
            <a:xfrm>
              <a:off x="6110356" y="1166915"/>
              <a:ext cx="5291434" cy="529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Поисковая система</a:t>
              </a: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="" xmlns:a16="http://schemas.microsoft.com/office/drawing/2014/main" id="{ACB2C5F6-4484-FB20-8CFA-68463C0046D3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12D022-7695-495B-3021-CBBA47128E74}"/>
              </a:ext>
            </a:extLst>
          </p:cNvPr>
          <p:cNvSpPr txBox="1"/>
          <p:nvPr/>
        </p:nvSpPr>
        <p:spPr>
          <a:xfrm>
            <a:off x="1242815" y="2424302"/>
            <a:ext cx="6152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это специальный сайт, который помогает найти информацию в Интернете по вашему запросу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EFA871-499A-2C0F-D274-EF2393311C75}"/>
              </a:ext>
            </a:extLst>
          </p:cNvPr>
          <p:cNvSpPr txBox="1"/>
          <p:nvPr/>
        </p:nvSpPr>
        <p:spPr>
          <a:xfrm>
            <a:off x="1231684" y="4611893"/>
            <a:ext cx="5821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Она постоянно "обходит" сайты и сохраняет их копии в своей огромной базе данных.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8049A64-112D-EFB0-EEAB-88907A424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528" y="795960"/>
            <a:ext cx="4348461" cy="65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1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AF273A-D487-17B7-E087-FD22EFF02DAE}"/>
              </a:ext>
            </a:extLst>
          </p:cNvPr>
          <p:cNvSpPr txBox="1"/>
          <p:nvPr/>
        </p:nvSpPr>
        <p:spPr>
          <a:xfrm>
            <a:off x="164869" y="149629"/>
            <a:ext cx="11862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Как правильно искать информацию?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1DF6B40-832D-5814-3BB0-FC6640B013A7}"/>
              </a:ext>
            </a:extLst>
          </p:cNvPr>
          <p:cNvGrpSpPr/>
          <p:nvPr/>
        </p:nvGrpSpPr>
        <p:grpSpPr>
          <a:xfrm>
            <a:off x="939801" y="1286965"/>
            <a:ext cx="3803374" cy="707887"/>
            <a:chOff x="5818909" y="1045665"/>
            <a:chExt cx="5900651" cy="70788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610DE9C-9050-187C-B22A-4FB5BA419CB9}"/>
                </a:ext>
              </a:extLst>
            </p:cNvPr>
            <p:cNvSpPr txBox="1"/>
            <p:nvPr/>
          </p:nvSpPr>
          <p:spPr>
            <a:xfrm>
              <a:off x="6110356" y="1166915"/>
              <a:ext cx="52914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Ключевые слова</a:t>
              </a: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="" xmlns:a16="http://schemas.microsoft.com/office/drawing/2014/main" id="{ACB2C5F6-4484-FB20-8CFA-68463C0046D3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54BC5775-2C20-B498-C60D-FAB56E5C3A50}"/>
              </a:ext>
            </a:extLst>
          </p:cNvPr>
          <p:cNvGrpSpPr/>
          <p:nvPr/>
        </p:nvGrpSpPr>
        <p:grpSpPr>
          <a:xfrm>
            <a:off x="1718733" y="2689059"/>
            <a:ext cx="9282892" cy="707887"/>
            <a:chOff x="5818909" y="1045665"/>
            <a:chExt cx="5900651" cy="70788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B23D53A-16DC-8F87-70C2-57DFA3830CC0}"/>
                </a:ext>
              </a:extLst>
            </p:cNvPr>
            <p:cNvSpPr txBox="1"/>
            <p:nvPr/>
          </p:nvSpPr>
          <p:spPr>
            <a:xfrm>
              <a:off x="5834659" y="1165053"/>
              <a:ext cx="5842827" cy="4653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Century Gothic" panose="020B0502020202020204" pitchFamily="34" charset="0"/>
                </a:rPr>
                <a:t>Какой из запросов выдаст больше нужных результатов?</a:t>
              </a:r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="" xmlns:a16="http://schemas.microsoft.com/office/drawing/2014/main" id="{70EDC5E5-D12D-2A11-75F0-077498FD371F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12D022-7695-495B-3021-CBBA47128E74}"/>
              </a:ext>
            </a:extLst>
          </p:cNvPr>
          <p:cNvSpPr txBox="1"/>
          <p:nvPr/>
        </p:nvSpPr>
        <p:spPr>
          <a:xfrm>
            <a:off x="4743176" y="1408214"/>
            <a:ext cx="744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это самые главные слова в вашем вопросе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3EFA871-499A-2C0F-D274-EF2393311C75}"/>
              </a:ext>
            </a:extLst>
          </p:cNvPr>
          <p:cNvSpPr txBox="1"/>
          <p:nvPr/>
        </p:nvSpPr>
        <p:spPr>
          <a:xfrm>
            <a:off x="2530492" y="3976946"/>
            <a:ext cx="8848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Какой фильм посмотреть, чтобы было интересно?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F1A849-0B4A-F24D-EDBD-B1903C5F86D8}"/>
              </a:ext>
            </a:extLst>
          </p:cNvPr>
          <p:cNvSpPr txBox="1"/>
          <p:nvPr/>
        </p:nvSpPr>
        <p:spPr>
          <a:xfrm>
            <a:off x="2530492" y="5279226"/>
            <a:ext cx="520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Лучшие комедии 2025 года отзывы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1EF1BB6-62A8-CA77-1F6C-29900F1B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95" y="4755784"/>
            <a:ext cx="1258597" cy="12585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4BE36AD-5734-04D2-8C28-486EF1D71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57" y="3646651"/>
            <a:ext cx="1109133" cy="11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0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AF273A-D487-17B7-E087-FD22EFF02DAE}"/>
              </a:ext>
            </a:extLst>
          </p:cNvPr>
          <p:cNvSpPr txBox="1"/>
          <p:nvPr/>
        </p:nvSpPr>
        <p:spPr>
          <a:xfrm>
            <a:off x="164869" y="149629"/>
            <a:ext cx="11862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Учимся задавать вопросы поиску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1DF6B40-832D-5814-3BB0-FC6640B013A7}"/>
              </a:ext>
            </a:extLst>
          </p:cNvPr>
          <p:cNvGrpSpPr/>
          <p:nvPr/>
        </p:nvGrpSpPr>
        <p:grpSpPr>
          <a:xfrm>
            <a:off x="914401" y="1325065"/>
            <a:ext cx="3048000" cy="707887"/>
            <a:chOff x="5818909" y="1045665"/>
            <a:chExt cx="5900651" cy="70788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610DE9C-9050-187C-B22A-4FB5BA419CB9}"/>
                </a:ext>
              </a:extLst>
            </p:cNvPr>
            <p:cNvSpPr txBox="1"/>
            <p:nvPr/>
          </p:nvSpPr>
          <p:spPr>
            <a:xfrm>
              <a:off x="6110356" y="1166915"/>
              <a:ext cx="52914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Century Gothic" panose="020B0502020202020204" pitchFamily="34" charset="0"/>
                </a:rPr>
                <a:t>Подумай</a:t>
              </a: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="" xmlns:a16="http://schemas.microsoft.com/office/drawing/2014/main" id="{ACB2C5F6-4484-FB20-8CFA-68463C0046D3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12D022-7695-495B-3021-CBBA47128E74}"/>
              </a:ext>
            </a:extLst>
          </p:cNvPr>
          <p:cNvSpPr txBox="1"/>
          <p:nvPr/>
        </p:nvSpPr>
        <p:spPr>
          <a:xfrm>
            <a:off x="3987144" y="1452966"/>
            <a:ext cx="744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 я именно хочу найти?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2984EFA9-BCCC-55FE-27CF-B63E9489496B}"/>
              </a:ext>
            </a:extLst>
          </p:cNvPr>
          <p:cNvGrpSpPr/>
          <p:nvPr/>
        </p:nvGrpSpPr>
        <p:grpSpPr>
          <a:xfrm>
            <a:off x="914401" y="2696665"/>
            <a:ext cx="3048000" cy="707887"/>
            <a:chOff x="5818909" y="1045665"/>
            <a:chExt cx="5900651" cy="70788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BB88D27-CE69-3BC6-4400-E1E08D926EE4}"/>
                </a:ext>
              </a:extLst>
            </p:cNvPr>
            <p:cNvSpPr txBox="1"/>
            <p:nvPr/>
          </p:nvSpPr>
          <p:spPr>
            <a:xfrm>
              <a:off x="6110356" y="1166915"/>
              <a:ext cx="52914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Century Gothic" panose="020B0502020202020204" pitchFamily="34" charset="0"/>
                </a:rPr>
                <a:t>Выдели</a:t>
              </a:r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="" xmlns:a16="http://schemas.microsoft.com/office/drawing/2014/main" id="{7F612978-4F03-1432-1727-8E2AD075DEB0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ED0A8BC-C882-F935-9AD3-AED7149BE1D1}"/>
              </a:ext>
            </a:extLst>
          </p:cNvPr>
          <p:cNvSpPr txBox="1"/>
          <p:nvPr/>
        </p:nvSpPr>
        <p:spPr>
          <a:xfrm>
            <a:off x="3987144" y="2824566"/>
            <a:ext cx="744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Ключевые слова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62E2B76-1D81-DEC8-72A5-4292D21B31A6}"/>
              </a:ext>
            </a:extLst>
          </p:cNvPr>
          <p:cNvGrpSpPr/>
          <p:nvPr/>
        </p:nvGrpSpPr>
        <p:grpSpPr>
          <a:xfrm>
            <a:off x="914401" y="4096063"/>
            <a:ext cx="3048000" cy="707887"/>
            <a:chOff x="5818909" y="1045665"/>
            <a:chExt cx="5900651" cy="70788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B51AF55-B767-7A6F-D2A8-F1E1BE307013}"/>
                </a:ext>
              </a:extLst>
            </p:cNvPr>
            <p:cNvSpPr txBox="1"/>
            <p:nvPr/>
          </p:nvSpPr>
          <p:spPr>
            <a:xfrm>
              <a:off x="6110356" y="1166915"/>
              <a:ext cx="52914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Century Gothic" panose="020B0502020202020204" pitchFamily="34" charset="0"/>
                </a:rPr>
                <a:t>Введи</a:t>
              </a:r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="" xmlns:a16="http://schemas.microsoft.com/office/drawing/2014/main" id="{9CAA1268-FE9B-6B52-BA0A-B4280444F2BF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209810E-A8B0-6046-53AB-1709E8BC3AEA}"/>
              </a:ext>
            </a:extLst>
          </p:cNvPr>
          <p:cNvSpPr txBox="1"/>
          <p:nvPr/>
        </p:nvSpPr>
        <p:spPr>
          <a:xfrm>
            <a:off x="3987144" y="4223964"/>
            <a:ext cx="744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Запрос в поисковую строку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6CED6A9C-5315-9345-69B9-C7E43145F419}"/>
              </a:ext>
            </a:extLst>
          </p:cNvPr>
          <p:cNvGrpSpPr/>
          <p:nvPr/>
        </p:nvGrpSpPr>
        <p:grpSpPr>
          <a:xfrm>
            <a:off x="914401" y="5574232"/>
            <a:ext cx="3048000" cy="707887"/>
            <a:chOff x="5818909" y="1045665"/>
            <a:chExt cx="5900651" cy="707887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7A13011-3421-3CB6-8A16-837A955B7EDD}"/>
                </a:ext>
              </a:extLst>
            </p:cNvPr>
            <p:cNvSpPr txBox="1"/>
            <p:nvPr/>
          </p:nvSpPr>
          <p:spPr>
            <a:xfrm>
              <a:off x="6110356" y="1166915"/>
              <a:ext cx="52914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Century Gothic" panose="020B0502020202020204" pitchFamily="34" charset="0"/>
                </a:rPr>
                <a:t>Проанализируй</a:t>
              </a:r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="" xmlns:a16="http://schemas.microsoft.com/office/drawing/2014/main" id="{94597844-9FFD-A47C-3E17-25E5D815972D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BC596C2-3CDD-B723-0E5E-F09BE9F5626B}"/>
              </a:ext>
            </a:extLst>
          </p:cNvPr>
          <p:cNvSpPr txBox="1"/>
          <p:nvPr/>
        </p:nvSpPr>
        <p:spPr>
          <a:xfrm>
            <a:off x="3987144" y="5702133"/>
            <a:ext cx="744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поиска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9681399-55AA-825B-A86D-70F1F0BE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18222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1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AF273A-D487-17B7-E087-FD22EFF02DAE}"/>
              </a:ext>
            </a:extLst>
          </p:cNvPr>
          <p:cNvSpPr txBox="1"/>
          <p:nvPr/>
        </p:nvSpPr>
        <p:spPr>
          <a:xfrm>
            <a:off x="164869" y="149629"/>
            <a:ext cx="11862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Практикум: Создаем идеальный запрос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1DF6B40-832D-5814-3BB0-FC6640B013A7}"/>
              </a:ext>
            </a:extLst>
          </p:cNvPr>
          <p:cNvGrpSpPr/>
          <p:nvPr/>
        </p:nvGrpSpPr>
        <p:grpSpPr>
          <a:xfrm>
            <a:off x="1011953" y="1045665"/>
            <a:ext cx="10621247" cy="707887"/>
            <a:chOff x="5818909" y="1045665"/>
            <a:chExt cx="5900651" cy="70788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610DE9C-9050-187C-B22A-4FB5BA419CB9}"/>
                </a:ext>
              </a:extLst>
            </p:cNvPr>
            <p:cNvSpPr txBox="1"/>
            <p:nvPr/>
          </p:nvSpPr>
          <p:spPr>
            <a:xfrm>
              <a:off x="5865729" y="1164096"/>
              <a:ext cx="5778025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100" dirty="0">
                  <a:latin typeface="Arial" panose="020B0604020202020204" pitchFamily="34" charset="0"/>
                  <a:cs typeface="Arial" panose="020B0604020202020204" pitchFamily="34" charset="0"/>
                </a:rPr>
                <a:t>«Переведите» разговорные вопросы в эффективные поисковые запросы</a:t>
              </a: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="" xmlns:a16="http://schemas.microsoft.com/office/drawing/2014/main" id="{ACB2C5F6-4484-FB20-8CFA-68463C0046D3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12D022-7695-495B-3021-CBBA47128E74}"/>
              </a:ext>
            </a:extLst>
          </p:cNvPr>
          <p:cNvSpPr txBox="1"/>
          <p:nvPr/>
        </p:nvSpPr>
        <p:spPr>
          <a:xfrm>
            <a:off x="1111737" y="2003257"/>
            <a:ext cx="6524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Как сделать такую поделку из бумаги, которая летает и не падает сразу?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42CD72-5DAE-82C5-6AEF-7E1AE47B6E6F}"/>
              </a:ext>
            </a:extLst>
          </p:cNvPr>
          <p:cNvSpPr txBox="1"/>
          <p:nvPr/>
        </p:nvSpPr>
        <p:spPr>
          <a:xfrm>
            <a:off x="1130299" y="3548471"/>
            <a:ext cx="6524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На каком сайте можно бесплатно и без регистрации посмотреть новые сериалы?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1B15DDC-BBF1-E3D0-984D-B931FB0814ED}"/>
              </a:ext>
            </a:extLst>
          </p:cNvPr>
          <p:cNvSpPr txBox="1"/>
          <p:nvPr/>
        </p:nvSpPr>
        <p:spPr>
          <a:xfrm>
            <a:off x="1092510" y="5327213"/>
            <a:ext cx="6503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 Что за игра, где нужно строить замки и сражаться с скелетами?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C86678C-C0CD-565D-2B0A-EB252ED43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508" y="1871983"/>
            <a:ext cx="3132304" cy="46984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E12D022-7695-495B-3021-CBBA47128E74}"/>
              </a:ext>
            </a:extLst>
          </p:cNvPr>
          <p:cNvSpPr txBox="1"/>
          <p:nvPr/>
        </p:nvSpPr>
        <p:spPr>
          <a:xfrm>
            <a:off x="1077668" y="2834254"/>
            <a:ext cx="10336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самолет из бумаги, который долго 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летает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42CD72-5DAE-82C5-6AEF-7E1AE47B6E6F}"/>
              </a:ext>
            </a:extLst>
          </p:cNvPr>
          <p:cNvSpPr txBox="1"/>
          <p:nvPr/>
        </p:nvSpPr>
        <p:spPr>
          <a:xfrm>
            <a:off x="1096230" y="4379468"/>
            <a:ext cx="103361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Смотреть </a:t>
            </a:r>
            <a:r>
              <a:rPr 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сериалы онлайн бесплатно 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b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регистрации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1B15DDC-BBF1-E3D0-984D-B931FB0814ED}"/>
              </a:ext>
            </a:extLst>
          </p:cNvPr>
          <p:cNvSpPr txBox="1"/>
          <p:nvPr/>
        </p:nvSpPr>
        <p:spPr>
          <a:xfrm>
            <a:off x="1112791" y="6158210"/>
            <a:ext cx="1030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замки, скелеты, строительство</a:t>
            </a:r>
          </a:p>
        </p:txBody>
      </p:sp>
    </p:spTree>
    <p:extLst>
      <p:ext uri="{BB962C8B-B14F-4D97-AF65-F5344CB8AC3E}">
        <p14:creationId xmlns:p14="http://schemas.microsoft.com/office/powerpoint/2010/main" xmlns="" val="16329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AF273A-D487-17B7-E087-FD22EFF02DAE}"/>
              </a:ext>
            </a:extLst>
          </p:cNvPr>
          <p:cNvSpPr txBox="1"/>
          <p:nvPr/>
        </p:nvSpPr>
        <p:spPr>
          <a:xfrm>
            <a:off x="1043690" y="263929"/>
            <a:ext cx="10554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Правила безопасного поиска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12D022-7695-495B-3021-CBBA47128E74}"/>
              </a:ext>
            </a:extLst>
          </p:cNvPr>
          <p:cNvSpPr txBox="1"/>
          <p:nvPr/>
        </p:nvSpPr>
        <p:spPr>
          <a:xfrm>
            <a:off x="1104901" y="1069939"/>
            <a:ext cx="104266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 верь всему!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нужно проверять по другим источникам.</a:t>
            </a:r>
          </a:p>
          <a:p>
            <a:pPr algn="l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🔒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 переходи по подозрительным ссылкам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(например, "вы выиграли Телефон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!").</a:t>
            </a:r>
          </a:p>
          <a:p>
            <a:pPr algn="l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👤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 сообщай личную информацию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незнакомым сайтам и людям (адрес, телефон, пароли).</a:t>
            </a:r>
          </a:p>
          <a:p>
            <a:pPr algn="l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💡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Используй официальные и проверенные сайты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(википедия, сайты учебных заведений).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8958BCF-67D6-A3D6-69E2-B8C21D086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0" t="4731" r="50000" b="53647"/>
          <a:stretch/>
        </p:blipFill>
        <p:spPr>
          <a:xfrm>
            <a:off x="9709199" y="4799040"/>
            <a:ext cx="1822401" cy="19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9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AF273A-D487-17B7-E087-FD22EFF02DAE}"/>
              </a:ext>
            </a:extLst>
          </p:cNvPr>
          <p:cNvSpPr txBox="1"/>
          <p:nvPr/>
        </p:nvSpPr>
        <p:spPr>
          <a:xfrm>
            <a:off x="1409506" y="149629"/>
            <a:ext cx="9838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Проверим знания!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752CCB0-0ED9-969B-630D-30FD42883195}"/>
              </a:ext>
            </a:extLst>
          </p:cNvPr>
          <p:cNvGrpSpPr/>
          <p:nvPr/>
        </p:nvGrpSpPr>
        <p:grpSpPr>
          <a:xfrm>
            <a:off x="1473199" y="1570093"/>
            <a:ext cx="9779001" cy="707887"/>
            <a:chOff x="5818909" y="1045665"/>
            <a:chExt cx="5900651" cy="70788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ACA98C5-F553-5AAC-2D79-735CBEAAD07E}"/>
                </a:ext>
              </a:extLst>
            </p:cNvPr>
            <p:cNvSpPr txBox="1"/>
            <p:nvPr/>
          </p:nvSpPr>
          <p:spPr>
            <a:xfrm>
              <a:off x="6110356" y="1166915"/>
              <a:ext cx="52914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Какие поисковые системы вы знаете?</a:t>
              </a:r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="" xmlns:a16="http://schemas.microsoft.com/office/drawing/2014/main" id="{39E7BB97-835A-6D52-4C00-C0D6B7B52F59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2B60A5A9-5308-4031-1948-591306465695}"/>
              </a:ext>
            </a:extLst>
          </p:cNvPr>
          <p:cNvGrpSpPr/>
          <p:nvPr/>
        </p:nvGrpSpPr>
        <p:grpSpPr>
          <a:xfrm>
            <a:off x="1473199" y="3059721"/>
            <a:ext cx="9779001" cy="707887"/>
            <a:chOff x="5818909" y="1045665"/>
            <a:chExt cx="5900651" cy="707887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D25B001-78BE-11B3-69F9-1BE3A52D709B}"/>
                </a:ext>
              </a:extLst>
            </p:cNvPr>
            <p:cNvSpPr txBox="1"/>
            <p:nvPr/>
          </p:nvSpPr>
          <p:spPr>
            <a:xfrm>
              <a:off x="6110356" y="1166915"/>
              <a:ext cx="52914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Сформулируйте запрос для поиска рецепта блинов</a:t>
              </a:r>
            </a:p>
          </p:txBody>
        </p:sp>
        <p:sp>
          <p:nvSpPr>
            <p:cNvPr id="13" name="Скругленный прямоугольник 12">
              <a:extLst>
                <a:ext uri="{FF2B5EF4-FFF2-40B4-BE49-F238E27FC236}">
                  <a16:creationId xmlns="" xmlns:a16="http://schemas.microsoft.com/office/drawing/2014/main" id="{72FB62B1-51BA-1CCF-321D-026EE561D49D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B25C2441-61E8-EB29-0F15-9B4E73CA4781}"/>
              </a:ext>
            </a:extLst>
          </p:cNvPr>
          <p:cNvGrpSpPr/>
          <p:nvPr/>
        </p:nvGrpSpPr>
        <p:grpSpPr>
          <a:xfrm>
            <a:off x="1473199" y="4549349"/>
            <a:ext cx="9779001" cy="940699"/>
            <a:chOff x="5818909" y="1045665"/>
            <a:chExt cx="5900651" cy="710643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1DF5F46-8347-2985-27CB-05D7D9F04138}"/>
                </a:ext>
              </a:extLst>
            </p:cNvPr>
            <p:cNvSpPr txBox="1"/>
            <p:nvPr/>
          </p:nvSpPr>
          <p:spPr>
            <a:xfrm>
              <a:off x="6110356" y="1128539"/>
              <a:ext cx="5291434" cy="627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Почему нельзя скачивать программы с непроверенных сайтов?</a:t>
              </a: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="" xmlns:a16="http://schemas.microsoft.com/office/drawing/2014/main" id="{32EEB57A-E29B-5DD3-E623-CDAAFC74B6D1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426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AF273A-D487-17B7-E087-FD22EFF02DAE}"/>
              </a:ext>
            </a:extLst>
          </p:cNvPr>
          <p:cNvSpPr txBox="1"/>
          <p:nvPr/>
        </p:nvSpPr>
        <p:spPr>
          <a:xfrm>
            <a:off x="1259013" y="352317"/>
            <a:ext cx="9207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EFA871-499A-2C0F-D274-EF2393311C75}"/>
              </a:ext>
            </a:extLst>
          </p:cNvPr>
          <p:cNvSpPr txBox="1"/>
          <p:nvPr/>
        </p:nvSpPr>
        <p:spPr>
          <a:xfrm>
            <a:off x="1534807" y="2689110"/>
            <a:ext cx="8655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приготовить блины?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C1B15F-B902-202A-F085-A4E053696975}"/>
              </a:ext>
            </a:extLst>
          </p:cNvPr>
          <p:cNvSpPr txBox="1"/>
          <p:nvPr/>
        </p:nvSpPr>
        <p:spPr>
          <a:xfrm>
            <a:off x="1485195" y="3594696"/>
            <a:ext cx="100337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Потому что можно заразить компьютер вирусами или потерять личные данные.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95139B-7B9D-6962-663E-40E4BB72592E}"/>
              </a:ext>
            </a:extLst>
          </p:cNvPr>
          <p:cNvSpPr txBox="1"/>
          <p:nvPr/>
        </p:nvSpPr>
        <p:spPr>
          <a:xfrm>
            <a:off x="1534807" y="1504124"/>
            <a:ext cx="99840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Яндекс,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Rambler, Google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7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1678" y="4712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письменно в тетради -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конспект презентации,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практической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(</a:t>
            </a:r>
            <a:r>
              <a:rPr lang="ru-RU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выписать только ответы!). </a:t>
            </a:r>
            <a:endParaRPr lang="ru-RU" sz="28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практической работой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«Урок №7_ПР_Поиск информации в Интернете».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CDF30C-7D01-3C4E-A88C-1FE677CF1FE6}"/>
              </a:ext>
            </a:extLst>
          </p:cNvPr>
          <p:cNvSpPr txBox="1"/>
          <p:nvPr/>
        </p:nvSpPr>
        <p:spPr>
          <a:xfrm>
            <a:off x="825500" y="2078558"/>
            <a:ext cx="11163300" cy="175432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 u="none" strike="noStrike">
                <a:solidFill>
                  <a:srgbClr val="302A3E"/>
                </a:solidFill>
                <a:effectLst/>
                <a:latin typeface="Caviar Dreams" panose="020B0402020204020504" pitchFamily="34" charset="0"/>
              </a:defRPr>
            </a:lvl1pPr>
          </a:lstStyle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Компьютерные сети. </a:t>
            </a:r>
          </a:p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Поиск информации в сети Интернет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C69D5EB-37CE-306E-32C9-794339711EC6}"/>
              </a:ext>
            </a:extLst>
          </p:cNvPr>
          <p:cNvSpPr/>
          <p:nvPr/>
        </p:nvSpPr>
        <p:spPr>
          <a:xfrm>
            <a:off x="0" y="6698483"/>
            <a:ext cx="12192000" cy="161778"/>
          </a:xfrm>
          <a:prstGeom prst="rect">
            <a:avLst/>
          </a:prstGeom>
          <a:gradFill flip="none" rotWithShape="1">
            <a:gsLst>
              <a:gs pos="0">
                <a:srgbClr val="3D94FD"/>
              </a:gs>
              <a:gs pos="100000">
                <a:srgbClr val="DDEBF8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4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5789" y="2450585"/>
            <a:ext cx="2123711" cy="698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Цель урока: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4314" y="3561665"/>
            <a:ext cx="704178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C2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Научиться понимать, как устроены компьютерные сети</a:t>
            </a:r>
            <a:r>
              <a:rPr lang="ru-RU" sz="2400" dirty="0" smtClean="0">
                <a:solidFill>
                  <a:srgbClr val="2C2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2C2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 и безопасно находить нужную информацию в Интернете.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91100" y="2289175"/>
            <a:ext cx="2638425" cy="859909"/>
          </a:xfrm>
          <a:prstGeom prst="roundRect">
            <a:avLst/>
          </a:prstGeom>
          <a:noFill/>
          <a:ln w="28575">
            <a:solidFill>
              <a:srgbClr val="7AA0E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61309">
            <a:off x="1174899" y="1332111"/>
            <a:ext cx="3446122" cy="26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03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2AF273A-D487-17B7-E087-FD22EFF02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Что такое компьютерная сеть?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ACB2C5F6-4484-FB20-8CFA-68463C0046D3}"/>
              </a:ext>
            </a:extLst>
          </p:cNvPr>
          <p:cNvSpPr/>
          <p:nvPr/>
        </p:nvSpPr>
        <p:spPr>
          <a:xfrm>
            <a:off x="1231891" y="1224483"/>
            <a:ext cx="4031171" cy="707887"/>
          </a:xfrm>
          <a:prstGeom prst="roundRect">
            <a:avLst/>
          </a:prstGeom>
          <a:noFill/>
          <a:ln w="19050">
            <a:solidFill>
              <a:srgbClr val="3D9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10DE9C-9050-187C-B22A-4FB5BA419CB9}"/>
              </a:ext>
            </a:extLst>
          </p:cNvPr>
          <p:cNvSpPr txBox="1"/>
          <p:nvPr/>
        </p:nvSpPr>
        <p:spPr>
          <a:xfrm>
            <a:off x="1431000" y="1345733"/>
            <a:ext cx="3614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Компьютерная сеть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12D022-7695-495B-3021-CBBA47128E74}"/>
              </a:ext>
            </a:extLst>
          </p:cNvPr>
          <p:cNvSpPr txBox="1"/>
          <p:nvPr/>
        </p:nvSpPr>
        <p:spPr>
          <a:xfrm>
            <a:off x="5380709" y="1128451"/>
            <a:ext cx="661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это система соединенных между собой компьютеров и других устройств для обмена информацией и совместного использования ресурсов.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935CBC7-6C36-8838-1FE6-DF8B34453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16" y="2231665"/>
            <a:ext cx="7488767" cy="49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0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AF273A-D487-17B7-E087-FD22EFF02DAE}"/>
              </a:ext>
            </a:extLst>
          </p:cNvPr>
          <p:cNvSpPr txBox="1"/>
          <p:nvPr/>
        </p:nvSpPr>
        <p:spPr>
          <a:xfrm>
            <a:off x="164869" y="149629"/>
            <a:ext cx="11862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panose="020B0604020202020204" pitchFamily="34" charset="0"/>
              </a:rPr>
              <a:t>Зачем нужны компьютерные сети?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1DF6B40-832D-5814-3BB0-FC6640B013A7}"/>
              </a:ext>
            </a:extLst>
          </p:cNvPr>
          <p:cNvGrpSpPr/>
          <p:nvPr/>
        </p:nvGrpSpPr>
        <p:grpSpPr>
          <a:xfrm>
            <a:off x="1070264" y="1045665"/>
            <a:ext cx="3054928" cy="1037135"/>
            <a:chOff x="5818909" y="1045665"/>
            <a:chExt cx="5900651" cy="1037135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610DE9C-9050-187C-B22A-4FB5BA419CB9}"/>
                </a:ext>
              </a:extLst>
            </p:cNvPr>
            <p:cNvSpPr txBox="1"/>
            <p:nvPr/>
          </p:nvSpPr>
          <p:spPr>
            <a:xfrm>
              <a:off x="5892238" y="1166915"/>
              <a:ext cx="57276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📁 Общий доступ к файлам</a:t>
              </a: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="" xmlns:a16="http://schemas.microsoft.com/office/drawing/2014/main" id="{ACB2C5F6-4484-FB20-8CFA-68463C0046D3}"/>
                </a:ext>
              </a:extLst>
            </p:cNvPr>
            <p:cNvSpPr/>
            <p:nvPr/>
          </p:nvSpPr>
          <p:spPr>
            <a:xfrm>
              <a:off x="5818909" y="1045665"/>
              <a:ext cx="5900651" cy="1037135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12D022-7695-495B-3021-CBBA47128E74}"/>
              </a:ext>
            </a:extLst>
          </p:cNvPr>
          <p:cNvSpPr txBox="1"/>
          <p:nvPr/>
        </p:nvSpPr>
        <p:spPr>
          <a:xfrm>
            <a:off x="4270664" y="1148733"/>
            <a:ext cx="824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можно открыть документ с другого компьютера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4542C6EB-C6E6-5E63-E2B5-0793651FDF99}"/>
              </a:ext>
            </a:extLst>
          </p:cNvPr>
          <p:cNvGrpSpPr/>
          <p:nvPr/>
        </p:nvGrpSpPr>
        <p:grpSpPr>
          <a:xfrm>
            <a:off x="1070264" y="2614053"/>
            <a:ext cx="3028902" cy="1037135"/>
            <a:chOff x="5818909" y="1045665"/>
            <a:chExt cx="5900651" cy="103713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16ACA96-5CBD-CECD-1FBB-470B7D6326F9}"/>
                </a:ext>
              </a:extLst>
            </p:cNvPr>
            <p:cNvSpPr txBox="1"/>
            <p:nvPr/>
          </p:nvSpPr>
          <p:spPr>
            <a:xfrm>
              <a:off x="5892238" y="1166915"/>
              <a:ext cx="57276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🖨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Общий доступ к оборудованию</a:t>
              </a:r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="" xmlns:a16="http://schemas.microsoft.com/office/drawing/2014/main" id="{6A4D0E3D-BF6A-8958-33E8-3F5B760017B4}"/>
                </a:ext>
              </a:extLst>
            </p:cNvPr>
            <p:cNvSpPr/>
            <p:nvPr/>
          </p:nvSpPr>
          <p:spPr>
            <a:xfrm>
              <a:off x="5818909" y="1045665"/>
              <a:ext cx="5900651" cy="1037135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BEB4C47A-52D3-D6C6-F5D4-E4AA9294250C}"/>
              </a:ext>
            </a:extLst>
          </p:cNvPr>
          <p:cNvGrpSpPr/>
          <p:nvPr/>
        </p:nvGrpSpPr>
        <p:grpSpPr>
          <a:xfrm>
            <a:off x="1070264" y="4182441"/>
            <a:ext cx="3028901" cy="707887"/>
            <a:chOff x="5818909" y="1045665"/>
            <a:chExt cx="5900651" cy="70788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21D3FCD-787A-56CF-11F4-7626F92B6E77}"/>
                </a:ext>
              </a:extLst>
            </p:cNvPr>
            <p:cNvSpPr txBox="1"/>
            <p:nvPr/>
          </p:nvSpPr>
          <p:spPr>
            <a:xfrm>
              <a:off x="5892238" y="1166915"/>
              <a:ext cx="572767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💬 Общение</a:t>
              </a: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="" xmlns:a16="http://schemas.microsoft.com/office/drawing/2014/main" id="{2D512A95-8279-04EA-DFDF-65407BC5D55B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5DC25DAD-D3E1-6FCF-642B-F22BA88305C6}"/>
              </a:ext>
            </a:extLst>
          </p:cNvPr>
          <p:cNvGrpSpPr/>
          <p:nvPr/>
        </p:nvGrpSpPr>
        <p:grpSpPr>
          <a:xfrm>
            <a:off x="1070264" y="5421582"/>
            <a:ext cx="3054928" cy="707887"/>
            <a:chOff x="5818909" y="1045665"/>
            <a:chExt cx="5900651" cy="70788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E37EC12-444E-3094-89DD-B384B3528E6B}"/>
                </a:ext>
              </a:extLst>
            </p:cNvPr>
            <p:cNvSpPr txBox="1"/>
            <p:nvPr/>
          </p:nvSpPr>
          <p:spPr>
            <a:xfrm>
              <a:off x="5892236" y="1166915"/>
              <a:ext cx="572767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🌐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Доступ в Интернет</a:t>
              </a:r>
            </a:p>
          </p:txBody>
        </p:sp>
        <p:sp>
          <p:nvSpPr>
            <p:cNvPr id="17" name="Скругленный прямоугольник 16">
              <a:extLst>
                <a:ext uri="{FF2B5EF4-FFF2-40B4-BE49-F238E27FC236}">
                  <a16:creationId xmlns="" xmlns:a16="http://schemas.microsoft.com/office/drawing/2014/main" id="{75BEC68E-DA56-656B-D7EF-D57508437B69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F1D4B3-069B-612D-A796-A35396C602D5}"/>
              </a:ext>
            </a:extLst>
          </p:cNvPr>
          <p:cNvSpPr txBox="1"/>
          <p:nvPr/>
        </p:nvSpPr>
        <p:spPr>
          <a:xfrm>
            <a:off x="4270664" y="2735302"/>
            <a:ext cx="824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несколько компьютеров могут печатать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одном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принтере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C9F12E8-CD4F-FA8B-E50C-C37B71C79FF5}"/>
              </a:ext>
            </a:extLst>
          </p:cNvPr>
          <p:cNvSpPr txBox="1"/>
          <p:nvPr/>
        </p:nvSpPr>
        <p:spPr>
          <a:xfrm>
            <a:off x="4238747" y="4153123"/>
            <a:ext cx="675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электронная почта, сообщения, видеозвонки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8D6B2B8-A8B7-DC8B-718D-E9B780D7FB12}"/>
              </a:ext>
            </a:extLst>
          </p:cNvPr>
          <p:cNvSpPr txBox="1"/>
          <p:nvPr/>
        </p:nvSpPr>
        <p:spPr>
          <a:xfrm>
            <a:off x="4238747" y="5513760"/>
            <a:ext cx="7140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самое известное применение сети!</a:t>
            </a:r>
          </a:p>
        </p:txBody>
      </p:sp>
    </p:spTree>
    <p:extLst>
      <p:ext uri="{BB962C8B-B14F-4D97-AF65-F5344CB8AC3E}">
        <p14:creationId xmlns:p14="http://schemas.microsoft.com/office/powerpoint/2010/main" xmlns="" val="28324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AF273A-D487-17B7-E087-FD22EFF02DAE}"/>
              </a:ext>
            </a:extLst>
          </p:cNvPr>
          <p:cNvSpPr txBox="1"/>
          <p:nvPr/>
        </p:nvSpPr>
        <p:spPr>
          <a:xfrm>
            <a:off x="164869" y="149629"/>
            <a:ext cx="11862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panose="020B0604020202020204" pitchFamily="34" charset="0"/>
              </a:rPr>
              <a:t>Виды компьютерных сетей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1DF6B40-832D-5814-3BB0-FC6640B013A7}"/>
              </a:ext>
            </a:extLst>
          </p:cNvPr>
          <p:cNvGrpSpPr/>
          <p:nvPr/>
        </p:nvGrpSpPr>
        <p:grpSpPr>
          <a:xfrm>
            <a:off x="1539895" y="1036015"/>
            <a:ext cx="3286104" cy="707887"/>
            <a:chOff x="5818909" y="1045665"/>
            <a:chExt cx="5900651" cy="70788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610DE9C-9050-187C-B22A-4FB5BA419CB9}"/>
                </a:ext>
              </a:extLst>
            </p:cNvPr>
            <p:cNvSpPr txBox="1"/>
            <p:nvPr/>
          </p:nvSpPr>
          <p:spPr>
            <a:xfrm>
              <a:off x="6110356" y="1166915"/>
              <a:ext cx="52914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LAN (</a:t>
              </a: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Локальная)</a:t>
              </a: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="" xmlns:a16="http://schemas.microsoft.com/office/drawing/2014/main" id="{ACB2C5F6-4484-FB20-8CFA-68463C0046D3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12D022-7695-495B-3021-CBBA47128E74}"/>
              </a:ext>
            </a:extLst>
          </p:cNvPr>
          <p:cNvSpPr txBox="1"/>
          <p:nvPr/>
        </p:nvSpPr>
        <p:spPr>
          <a:xfrm>
            <a:off x="706680" y="1944537"/>
            <a:ext cx="5208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Небольшая сеть в одном здании (дом, школа, офис)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EFA871-499A-2C0F-D274-EF2393311C75}"/>
              </a:ext>
            </a:extLst>
          </p:cNvPr>
          <p:cNvSpPr txBox="1"/>
          <p:nvPr/>
        </p:nvSpPr>
        <p:spPr>
          <a:xfrm>
            <a:off x="6871836" y="1968481"/>
            <a:ext cx="4259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Объединяет сети в разных городах и странах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D04EB94-9DDF-CBA1-D990-CD9B930914AC}"/>
              </a:ext>
            </a:extLst>
          </p:cNvPr>
          <p:cNvGrpSpPr/>
          <p:nvPr/>
        </p:nvGrpSpPr>
        <p:grpSpPr>
          <a:xfrm>
            <a:off x="7178962" y="1036015"/>
            <a:ext cx="3606799" cy="952247"/>
            <a:chOff x="5818909" y="1045665"/>
            <a:chExt cx="5900651" cy="95224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09BB034-90A5-0023-44BD-EBEF2B4551EC}"/>
                </a:ext>
              </a:extLst>
            </p:cNvPr>
            <p:cNvSpPr txBox="1"/>
            <p:nvPr/>
          </p:nvSpPr>
          <p:spPr>
            <a:xfrm>
              <a:off x="6110355" y="1166915"/>
              <a:ext cx="529143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u="none" strike="noStrike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WAN (</a:t>
              </a:r>
              <a:r>
                <a:rPr lang="ru-RU" sz="2400" b="1" u="none" strike="noStrike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Глобальная)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Скругленный прямоугольник 11">
              <a:extLst>
                <a:ext uri="{FF2B5EF4-FFF2-40B4-BE49-F238E27FC236}">
                  <a16:creationId xmlns="" xmlns:a16="http://schemas.microsoft.com/office/drawing/2014/main" id="{0B93C18E-E799-9427-3875-6BFE3325C5A2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056C7CE-4AE3-2A03-CF45-70627374B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46"/>
          <a:stretch/>
        </p:blipFill>
        <p:spPr>
          <a:xfrm>
            <a:off x="1129369" y="2705952"/>
            <a:ext cx="4092496" cy="38102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199F769-CC9C-8792-88F4-91D7289BB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26" r="-1380"/>
          <a:stretch/>
        </p:blipFill>
        <p:spPr>
          <a:xfrm>
            <a:off x="6970137" y="2775534"/>
            <a:ext cx="4092496" cy="38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8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AF273A-D487-17B7-E087-FD22EFF02DAE}"/>
              </a:ext>
            </a:extLst>
          </p:cNvPr>
          <p:cNvSpPr txBox="1"/>
          <p:nvPr/>
        </p:nvSpPr>
        <p:spPr>
          <a:xfrm>
            <a:off x="571500" y="80623"/>
            <a:ext cx="10282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panose="020B0604020202020204" pitchFamily="34" charset="0"/>
              </a:rPr>
              <a:t>Что такое Интернет?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1DF6B40-832D-5814-3BB0-FC6640B013A7}"/>
              </a:ext>
            </a:extLst>
          </p:cNvPr>
          <p:cNvGrpSpPr/>
          <p:nvPr/>
        </p:nvGrpSpPr>
        <p:grpSpPr>
          <a:xfrm>
            <a:off x="1194955" y="1045665"/>
            <a:ext cx="6243296" cy="707887"/>
            <a:chOff x="5818909" y="1045665"/>
            <a:chExt cx="5900651" cy="70788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610DE9C-9050-187C-B22A-4FB5BA419CB9}"/>
                </a:ext>
              </a:extLst>
            </p:cNvPr>
            <p:cNvSpPr txBox="1"/>
            <p:nvPr/>
          </p:nvSpPr>
          <p:spPr>
            <a:xfrm>
              <a:off x="6110356" y="1166915"/>
              <a:ext cx="52914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="" xmlns:a16="http://schemas.microsoft.com/office/drawing/2014/main" id="{ACB2C5F6-4484-FB20-8CFA-68463C0046D3}"/>
                </a:ext>
              </a:extLst>
            </p:cNvPr>
            <p:cNvSpPr/>
            <p:nvPr/>
          </p:nvSpPr>
          <p:spPr>
            <a:xfrm>
              <a:off x="5818909" y="1045665"/>
              <a:ext cx="5900651" cy="707887"/>
            </a:xfrm>
            <a:prstGeom prst="roundRect">
              <a:avLst/>
            </a:prstGeom>
            <a:noFill/>
            <a:ln w="19050">
              <a:solidFill>
                <a:srgbClr val="3D9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12D022-7695-495B-3021-CBBA47128E74}"/>
              </a:ext>
            </a:extLst>
          </p:cNvPr>
          <p:cNvSpPr txBox="1"/>
          <p:nvPr/>
        </p:nvSpPr>
        <p:spPr>
          <a:xfrm>
            <a:off x="1227785" y="1941702"/>
            <a:ext cx="6457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это всемирная система объединенных компьютерных сетей (гигантская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WAN-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сеть)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EFA871-499A-2C0F-D274-EF2393311C75}"/>
              </a:ext>
            </a:extLst>
          </p:cNvPr>
          <p:cNvSpPr txBox="1"/>
          <p:nvPr/>
        </p:nvSpPr>
        <p:spPr>
          <a:xfrm>
            <a:off x="1194953" y="3177834"/>
            <a:ext cx="6243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ней хранится огромное количество информации: тексты, музыка, видео, программы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AAF3B82-8351-5656-F787-1FF63B304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028" y="2182519"/>
            <a:ext cx="4439041" cy="4391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907A22-1BFE-7397-9AFE-936AEC41A6A3}"/>
              </a:ext>
            </a:extLst>
          </p:cNvPr>
          <p:cNvSpPr txBox="1"/>
          <p:nvPr/>
        </p:nvSpPr>
        <p:spPr>
          <a:xfrm>
            <a:off x="1178570" y="4954199"/>
            <a:ext cx="61366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Часть Интернета – это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Всемирная паутина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World Wide Web, WWW)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миллионы сайтов, связанных между собой гиперссылками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9524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10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Всемирная паутина</a:t>
            </a:r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173" y="1846590"/>
            <a:ext cx="6961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документ или информационный ресурс Всемирной паутины, доступ к которому осуществляется с помощью веб-браузера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69247" y="4493728"/>
            <a:ext cx="2712027" cy="669437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1146" y="1995218"/>
            <a:ext cx="1936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Веб-страница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3172" y="3285977"/>
            <a:ext cx="6826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группа веб-страниц, которые объединены общей темой и оформлением, связаны гиперссылками и расположены на одном сервере.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69246" y="1846590"/>
            <a:ext cx="2712027" cy="669437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69246" y="3284553"/>
            <a:ext cx="2712027" cy="669437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8699" y="3430940"/>
            <a:ext cx="1324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Веб-сайт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3173" y="4737057"/>
            <a:ext cx="5744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программа для просмотра веб-страниц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4127" y="4917502"/>
            <a:ext cx="3104796" cy="194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64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191" y="342901"/>
            <a:ext cx="10515600" cy="7065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Структура адреса сайта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191" y="1171866"/>
            <a:ext cx="10515600" cy="5891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каждая страница имеют свой адрес, по которому к ним можно обратиться.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отделяют от основной части адреса знаками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сервера и названия папок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сервере также отделяют друг от друга с помощью знака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адресе страницы электронного журнала школы мы видим, что при создании данной страницы использован протокол </a:t>
            </a:r>
            <a:r>
              <a:rPr lang="ru-RU" i="1" dirty="0" err="1">
                <a:solidFill>
                  <a:srgbClr val="3D94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dirty="0">
                <a:solidFill>
                  <a:srgbClr val="3D94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сохранен на сервере </a:t>
            </a:r>
            <a:r>
              <a:rPr lang="en-US" i="1" dirty="0">
                <a:solidFill>
                  <a:srgbClr val="3D94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one.43edu.ru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папке </a:t>
            </a:r>
            <a:r>
              <a:rPr lang="en-US" i="1" dirty="0" err="1" smtClean="0">
                <a:solidFill>
                  <a:srgbClr val="3D94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файл называется </a:t>
            </a:r>
            <a:r>
              <a:rPr lang="en-US" i="1" dirty="0" smtClean="0">
                <a:solidFill>
                  <a:srgbClr val="3D94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endParaRPr lang="ru-RU" i="1" dirty="0" smtClean="0">
              <a:solidFill>
                <a:srgbClr val="3D94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rgbClr val="3D94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i="1" dirty="0">
              <a:solidFill>
                <a:srgbClr val="3D94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one.43edu.ru/auth/login</a:t>
            </a:r>
            <a:endParaRPr lang="ru-RU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протокол          имя сервера           путь к файлу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3865425" y="5187377"/>
            <a:ext cx="348098" cy="981936"/>
          </a:xfrm>
          <a:prstGeom prst="leftBrace">
            <a:avLst>
              <a:gd name="adj1" fmla="val 8333"/>
              <a:gd name="adj2" fmla="val 50352"/>
            </a:avLst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5796399" y="4453669"/>
            <a:ext cx="348098" cy="2440121"/>
          </a:xfrm>
          <a:prstGeom prst="leftBrace">
            <a:avLst>
              <a:gd name="adj1" fmla="val 8333"/>
              <a:gd name="adj2" fmla="val 50352"/>
            </a:avLst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8013997" y="4800903"/>
            <a:ext cx="348098" cy="1745653"/>
          </a:xfrm>
          <a:prstGeom prst="leftBrace">
            <a:avLst>
              <a:gd name="adj1" fmla="val 8333"/>
              <a:gd name="adj2" fmla="val 50352"/>
            </a:avLst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75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3843</TotalTime>
  <Words>631</Words>
  <Application>Microsoft Office PowerPoint</Application>
  <PresentationFormat>Произвольный</PresentationFormat>
  <Paragraphs>103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Impact</vt:lpstr>
      <vt:lpstr>Century Gothic</vt:lpstr>
      <vt:lpstr>Corbel</vt:lpstr>
      <vt:lpstr>Gill Sans MT</vt:lpstr>
      <vt:lpstr>Badge</vt:lpstr>
      <vt:lpstr>Слайд 1</vt:lpstr>
      <vt:lpstr>Слайд 2</vt:lpstr>
      <vt:lpstr>Слайд 3</vt:lpstr>
      <vt:lpstr>Что такое компьютерная сеть?</vt:lpstr>
      <vt:lpstr>Слайд 5</vt:lpstr>
      <vt:lpstr>Слайд 6</vt:lpstr>
      <vt:lpstr>Слайд 7</vt:lpstr>
      <vt:lpstr>Всемирная паутина</vt:lpstr>
      <vt:lpstr>Структура адреса сайта</vt:lpstr>
      <vt:lpstr>Порешаем?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Zver</cp:lastModifiedBy>
  <cp:revision>55</cp:revision>
  <dcterms:created xsi:type="dcterms:W3CDTF">2025-02-04T21:01:08Z</dcterms:created>
  <dcterms:modified xsi:type="dcterms:W3CDTF">2025-10-17T16:01:02Z</dcterms:modified>
</cp:coreProperties>
</file>