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3" r:id="rId2"/>
    <p:sldId id="264" r:id="rId3"/>
    <p:sldId id="297" r:id="rId4"/>
    <p:sldId id="275" r:id="rId5"/>
    <p:sldId id="277" r:id="rId6"/>
    <p:sldId id="278" r:id="rId7"/>
    <p:sldId id="279" r:id="rId8"/>
    <p:sldId id="289" r:id="rId9"/>
    <p:sldId id="291" r:id="rId10"/>
    <p:sldId id="265" r:id="rId11"/>
    <p:sldId id="283" r:id="rId12"/>
    <p:sldId id="261" r:id="rId13"/>
  </p:sldIdLst>
  <p:sldSz cx="9144000" cy="6858000" type="screen4x3"/>
  <p:notesSz cx="6858000" cy="9144000"/>
  <p:defaultTextStyle>
    <a:defPPr>
      <a:defRPr lang="ru-RU"/>
    </a:defPPr>
    <a:lvl1pPr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AFC"/>
    <a:srgbClr val="0066CC"/>
    <a:srgbClr val="005AB4"/>
    <a:srgbClr val="0180FF"/>
    <a:srgbClr val="2592FF"/>
    <a:srgbClr val="33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4897" autoAdjust="0"/>
  </p:normalViewPr>
  <p:slideViewPr>
    <p:cSldViewPr>
      <p:cViewPr>
        <p:scale>
          <a:sx n="100" d="100"/>
          <a:sy n="100" d="100"/>
        </p:scale>
        <p:origin x="-1200" y="7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 xmlns:a16="http://schemas.microsoft.com/office/drawing/2014/main" id="{84D24CF8-4FD3-8275-6B2B-5B5D9F60BCC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a:extLst>
              <a:ext uri="{FF2B5EF4-FFF2-40B4-BE49-F238E27FC236}">
                <a16:creationId xmlns="" xmlns:a16="http://schemas.microsoft.com/office/drawing/2014/main" id="{CB3F343B-4E75-502D-543E-97AB55B9B8A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A0FA15B-1F51-40C3-9D92-C0F7066529A2}" type="datetimeFigureOut">
              <a:rPr lang="ru-RU"/>
              <a:pPr>
                <a:defRPr/>
              </a:pPr>
              <a:t>04.11.2025</a:t>
            </a:fld>
            <a:endParaRPr lang="ru-RU"/>
          </a:p>
        </p:txBody>
      </p:sp>
      <p:sp>
        <p:nvSpPr>
          <p:cNvPr id="4" name="Образ слайда 3">
            <a:extLst>
              <a:ext uri="{FF2B5EF4-FFF2-40B4-BE49-F238E27FC236}">
                <a16:creationId xmlns="" xmlns:a16="http://schemas.microsoft.com/office/drawing/2014/main" id="{AEB06221-5CFD-56E8-53C3-7ACE0C676BB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 xmlns:a16="http://schemas.microsoft.com/office/drawing/2014/main" id="{BB251ED5-A89E-1219-331E-20704E7F462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 xmlns:a16="http://schemas.microsoft.com/office/drawing/2014/main" id="{D9DC97DF-93DB-B151-216E-19202E23ED9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a:extLst>
              <a:ext uri="{FF2B5EF4-FFF2-40B4-BE49-F238E27FC236}">
                <a16:creationId xmlns="" xmlns:a16="http://schemas.microsoft.com/office/drawing/2014/main" id="{659EA56D-80A7-E965-733E-FEADF1B967F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24A1539-0646-47B8-A9FF-0BAD5CB2B4BD}"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 xmlns:a16="http://schemas.microsoft.com/office/drawing/2014/main" id="{2033055A-82E4-228A-5DB7-0B81B875E1C9}"/>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 xmlns:a16="http://schemas.microsoft.com/office/drawing/2014/main" id="{A93A8BE6-C620-C963-56E0-41089093F33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 xmlns:a16="http://schemas.microsoft.com/office/drawing/2014/main" id="{2DDBE490-6AA0-9D18-78EB-85DF89E8673E}"/>
              </a:ext>
            </a:extLst>
          </p:cNvPr>
          <p:cNvSpPr>
            <a:spLocks noGrp="1"/>
          </p:cNvSpPr>
          <p:nvPr>
            <p:ph type="sldNum" sz="quarter" idx="12"/>
          </p:nvPr>
        </p:nvSpPr>
        <p:spPr/>
        <p:txBody>
          <a:bodyPr/>
          <a:lstStyle>
            <a:lvl1pPr>
              <a:defRPr/>
            </a:lvl1pPr>
          </a:lstStyle>
          <a:p>
            <a:fld id="{6096CA99-D729-4BCA-9D00-F5667A455B4C}" type="slidenum">
              <a:rPr lang="ru-RU" altLang="ru-RU"/>
              <a:pPr/>
              <a:t>‹#›</a:t>
            </a:fld>
            <a:endParaRPr lang="ru-RU" altLang="ru-RU"/>
          </a:p>
        </p:txBody>
      </p:sp>
    </p:spTree>
    <p:extLst>
      <p:ext uri="{BB962C8B-B14F-4D97-AF65-F5344CB8AC3E}">
        <p14:creationId xmlns="" xmlns:p14="http://schemas.microsoft.com/office/powerpoint/2010/main" val="3849876922"/>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 xmlns:a16="http://schemas.microsoft.com/office/drawing/2014/main" id="{C135EE4D-DE16-9B25-5794-C766E3109572}"/>
              </a:ext>
            </a:extLst>
          </p:cNvPr>
          <p:cNvSpPr>
            <a:spLocks noGrp="1"/>
          </p:cNvSpPr>
          <p:nvPr>
            <p:ph type="dt" sz="half" idx="10"/>
          </p:nvPr>
        </p:nvSpPr>
        <p:spPr/>
        <p:txBody>
          <a:bodyPr/>
          <a:lstStyle>
            <a:lvl1pPr>
              <a:defRPr/>
            </a:lvl1pPr>
          </a:lstStyle>
          <a:p>
            <a:pPr>
              <a:defRPr/>
            </a:pPr>
            <a:endParaRPr lang="ru-RU"/>
          </a:p>
        </p:txBody>
      </p:sp>
      <p:sp>
        <p:nvSpPr>
          <p:cNvPr id="8" name="Нижний колонтитул 4">
            <a:extLst>
              <a:ext uri="{FF2B5EF4-FFF2-40B4-BE49-F238E27FC236}">
                <a16:creationId xmlns="" xmlns:a16="http://schemas.microsoft.com/office/drawing/2014/main" id="{75578D4C-DBC8-DE65-ED46-218280FB14DB}"/>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 xmlns:a16="http://schemas.microsoft.com/office/drawing/2014/main" id="{6E00D1BF-292F-B7B9-F9EA-ADD3AB570800}"/>
              </a:ext>
            </a:extLst>
          </p:cNvPr>
          <p:cNvSpPr>
            <a:spLocks noGrp="1"/>
          </p:cNvSpPr>
          <p:nvPr>
            <p:ph type="sldNum" sz="quarter" idx="12"/>
          </p:nvPr>
        </p:nvSpPr>
        <p:spPr/>
        <p:txBody>
          <a:bodyPr/>
          <a:lstStyle>
            <a:lvl1pPr>
              <a:defRPr/>
            </a:lvl1pPr>
          </a:lstStyle>
          <a:p>
            <a:fld id="{4719D9EC-F59E-4A73-9453-8274A86F167F}" type="slidenum">
              <a:rPr lang="ru-RU" altLang="ru-RU"/>
              <a:pPr/>
              <a:t>‹#›</a:t>
            </a:fld>
            <a:endParaRPr lang="ru-RU" altLang="ru-RU"/>
          </a:p>
        </p:txBody>
      </p:sp>
    </p:spTree>
    <p:extLst>
      <p:ext uri="{BB962C8B-B14F-4D97-AF65-F5344CB8AC3E}">
        <p14:creationId xmlns="" xmlns:p14="http://schemas.microsoft.com/office/powerpoint/2010/main" val="485810950"/>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 xmlns:a16="http://schemas.microsoft.com/office/drawing/2014/main" id="{C4BDDD90-C534-8F69-1F03-1EE801986957}"/>
              </a:ext>
            </a:extLst>
          </p:cNvPr>
          <p:cNvSpPr>
            <a:spLocks noGrp="1"/>
          </p:cNvSpPr>
          <p:nvPr>
            <p:ph type="dt" sz="half" idx="10"/>
          </p:nvPr>
        </p:nvSpPr>
        <p:spPr/>
        <p:txBody>
          <a:bodyPr/>
          <a:lstStyle>
            <a:lvl1pPr>
              <a:defRPr/>
            </a:lvl1pPr>
          </a:lstStyle>
          <a:p>
            <a:pPr>
              <a:defRPr/>
            </a:pPr>
            <a:endParaRPr lang="ru-RU"/>
          </a:p>
        </p:txBody>
      </p:sp>
      <p:sp>
        <p:nvSpPr>
          <p:cNvPr id="4" name="Нижний колонтитул 4">
            <a:extLst>
              <a:ext uri="{FF2B5EF4-FFF2-40B4-BE49-F238E27FC236}">
                <a16:creationId xmlns="" xmlns:a16="http://schemas.microsoft.com/office/drawing/2014/main" id="{F23B8364-16A1-D8EC-417B-15DA79E6E857}"/>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 xmlns:a16="http://schemas.microsoft.com/office/drawing/2014/main" id="{6F3295AA-562C-DC0C-9724-5C28D4B052FA}"/>
              </a:ext>
            </a:extLst>
          </p:cNvPr>
          <p:cNvSpPr>
            <a:spLocks noGrp="1"/>
          </p:cNvSpPr>
          <p:nvPr>
            <p:ph type="sldNum" sz="quarter" idx="12"/>
          </p:nvPr>
        </p:nvSpPr>
        <p:spPr/>
        <p:txBody>
          <a:bodyPr/>
          <a:lstStyle>
            <a:lvl1pPr>
              <a:defRPr/>
            </a:lvl1pPr>
          </a:lstStyle>
          <a:p>
            <a:fld id="{973F87FE-C034-4CCF-ABB1-CA40BC48C4C5}" type="slidenum">
              <a:rPr lang="ru-RU" altLang="ru-RU"/>
              <a:pPr/>
              <a:t>‹#›</a:t>
            </a:fld>
            <a:endParaRPr lang="ru-RU" altLang="ru-RU"/>
          </a:p>
        </p:txBody>
      </p:sp>
    </p:spTree>
    <p:extLst>
      <p:ext uri="{BB962C8B-B14F-4D97-AF65-F5344CB8AC3E}">
        <p14:creationId xmlns="" xmlns:p14="http://schemas.microsoft.com/office/powerpoint/2010/main" val="223238489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 xmlns:a16="http://schemas.microsoft.com/office/drawing/2014/main" id="{02E07EED-5792-8098-42E8-EF7AC358FDF1}"/>
              </a:ext>
            </a:extLst>
          </p:cNvPr>
          <p:cNvSpPr>
            <a:spLocks noGrp="1"/>
          </p:cNvSpPr>
          <p:nvPr>
            <p:ph type="dt" sz="half" idx="10"/>
          </p:nvPr>
        </p:nvSpPr>
        <p:spPr/>
        <p:txBody>
          <a:bodyPr/>
          <a:lstStyle>
            <a:lvl1pPr>
              <a:defRPr/>
            </a:lvl1pPr>
          </a:lstStyle>
          <a:p>
            <a:pPr>
              <a:defRPr/>
            </a:pPr>
            <a:endParaRPr lang="ru-RU"/>
          </a:p>
        </p:txBody>
      </p:sp>
      <p:sp>
        <p:nvSpPr>
          <p:cNvPr id="3" name="Нижний колонтитул 4">
            <a:extLst>
              <a:ext uri="{FF2B5EF4-FFF2-40B4-BE49-F238E27FC236}">
                <a16:creationId xmlns="" xmlns:a16="http://schemas.microsoft.com/office/drawing/2014/main" id="{1BDC0763-FF93-1C02-5B6E-C196DF574CD2}"/>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 xmlns:a16="http://schemas.microsoft.com/office/drawing/2014/main" id="{9476A9A1-1013-BCE5-8B24-73BD12D4FA69}"/>
              </a:ext>
            </a:extLst>
          </p:cNvPr>
          <p:cNvSpPr>
            <a:spLocks noGrp="1"/>
          </p:cNvSpPr>
          <p:nvPr>
            <p:ph type="sldNum" sz="quarter" idx="12"/>
          </p:nvPr>
        </p:nvSpPr>
        <p:spPr/>
        <p:txBody>
          <a:bodyPr/>
          <a:lstStyle>
            <a:lvl1pPr>
              <a:defRPr/>
            </a:lvl1pPr>
          </a:lstStyle>
          <a:p>
            <a:fld id="{F26AEC18-3041-4A93-AD24-79033254077E}" type="slidenum">
              <a:rPr lang="ru-RU" altLang="ru-RU"/>
              <a:pPr/>
              <a:t>‹#›</a:t>
            </a:fld>
            <a:endParaRPr lang="ru-RU" altLang="ru-RU"/>
          </a:p>
        </p:txBody>
      </p:sp>
    </p:spTree>
    <p:extLst>
      <p:ext uri="{BB962C8B-B14F-4D97-AF65-F5344CB8AC3E}">
        <p14:creationId xmlns="" xmlns:p14="http://schemas.microsoft.com/office/powerpoint/2010/main" val="471889345"/>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 xmlns:a16="http://schemas.microsoft.com/office/drawing/2014/main" id="{670AC28E-E202-3973-1C55-0FFC75B00725}"/>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 xmlns:a16="http://schemas.microsoft.com/office/drawing/2014/main" id="{70E33D9D-558F-F718-6662-8ADD5F975ACC}"/>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 xmlns:a16="http://schemas.microsoft.com/office/drawing/2014/main" id="{01459BBA-5DC4-6964-91FE-963CDF39EF18}"/>
              </a:ext>
            </a:extLst>
          </p:cNvPr>
          <p:cNvSpPr>
            <a:spLocks noGrp="1"/>
          </p:cNvSpPr>
          <p:nvPr>
            <p:ph type="sldNum" sz="quarter" idx="12"/>
          </p:nvPr>
        </p:nvSpPr>
        <p:spPr/>
        <p:txBody>
          <a:bodyPr/>
          <a:lstStyle>
            <a:lvl1pPr>
              <a:defRPr/>
            </a:lvl1pPr>
          </a:lstStyle>
          <a:p>
            <a:fld id="{8C44D367-4CFF-496C-8EB5-09A0121C013B}" type="slidenum">
              <a:rPr lang="ru-RU" altLang="ru-RU"/>
              <a:pPr/>
              <a:t>‹#›</a:t>
            </a:fld>
            <a:endParaRPr lang="ru-RU" altLang="ru-RU"/>
          </a:p>
        </p:txBody>
      </p:sp>
    </p:spTree>
    <p:extLst>
      <p:ext uri="{BB962C8B-B14F-4D97-AF65-F5344CB8AC3E}">
        <p14:creationId xmlns="" xmlns:p14="http://schemas.microsoft.com/office/powerpoint/2010/main" val="2913529800"/>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 xmlns:a16="http://schemas.microsoft.com/office/drawing/2014/main" id="{6CA8FCEC-96CD-0F32-06E5-1CD91C1716CE}"/>
              </a:ext>
            </a:extLst>
          </p:cNvPr>
          <p:cNvSpPr>
            <a:spLocks noGrp="1"/>
          </p:cNvSpPr>
          <p:nvPr>
            <p:ph type="dt" sz="half" idx="10"/>
          </p:nvPr>
        </p:nvSpPr>
        <p:spPr/>
        <p:txBody>
          <a:bodyPr/>
          <a:lstStyle>
            <a:lvl1pPr>
              <a:defRPr/>
            </a:lvl1pPr>
          </a:lstStyle>
          <a:p>
            <a:pPr>
              <a:defRPr/>
            </a:pPr>
            <a:endParaRPr lang="ru-RU"/>
          </a:p>
        </p:txBody>
      </p:sp>
      <p:sp>
        <p:nvSpPr>
          <p:cNvPr id="6" name="Нижний колонтитул 4">
            <a:extLst>
              <a:ext uri="{FF2B5EF4-FFF2-40B4-BE49-F238E27FC236}">
                <a16:creationId xmlns="" xmlns:a16="http://schemas.microsoft.com/office/drawing/2014/main" id="{3AAC50BB-99E4-18D4-E025-A7A7A6580C68}"/>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 xmlns:a16="http://schemas.microsoft.com/office/drawing/2014/main" id="{878CD096-A69D-FC21-DD63-6044144376B9}"/>
              </a:ext>
            </a:extLst>
          </p:cNvPr>
          <p:cNvSpPr>
            <a:spLocks noGrp="1"/>
          </p:cNvSpPr>
          <p:nvPr>
            <p:ph type="sldNum" sz="quarter" idx="12"/>
          </p:nvPr>
        </p:nvSpPr>
        <p:spPr/>
        <p:txBody>
          <a:bodyPr/>
          <a:lstStyle>
            <a:lvl1pPr>
              <a:defRPr/>
            </a:lvl1pPr>
          </a:lstStyle>
          <a:p>
            <a:fld id="{2734AAD1-4621-48D3-B353-50970CC6D040}" type="slidenum">
              <a:rPr lang="ru-RU" altLang="ru-RU"/>
              <a:pPr/>
              <a:t>‹#›</a:t>
            </a:fld>
            <a:endParaRPr lang="ru-RU" altLang="ru-RU"/>
          </a:p>
        </p:txBody>
      </p:sp>
    </p:spTree>
    <p:extLst>
      <p:ext uri="{BB962C8B-B14F-4D97-AF65-F5344CB8AC3E}">
        <p14:creationId xmlns="" xmlns:p14="http://schemas.microsoft.com/office/powerpoint/2010/main" val="2575189999"/>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CC664B9-E75C-2A07-3D00-4B02AEFAA14B}"/>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 xmlns:a16="http://schemas.microsoft.com/office/drawing/2014/main" id="{2D6902B2-ED04-F651-F46D-1AD5E76CF428}"/>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 xmlns:a16="http://schemas.microsoft.com/office/drawing/2014/main" id="{A1297D5B-F8D8-C0FD-8874-5CD6035FD96B}"/>
              </a:ext>
            </a:extLst>
          </p:cNvPr>
          <p:cNvSpPr>
            <a:spLocks noGrp="1"/>
          </p:cNvSpPr>
          <p:nvPr>
            <p:ph type="sldNum" sz="quarter" idx="12"/>
          </p:nvPr>
        </p:nvSpPr>
        <p:spPr/>
        <p:txBody>
          <a:bodyPr/>
          <a:lstStyle>
            <a:lvl1pPr>
              <a:defRPr/>
            </a:lvl1pPr>
          </a:lstStyle>
          <a:p>
            <a:fld id="{F19D6F06-641E-4CAD-9B91-71A564C8B5EC}" type="slidenum">
              <a:rPr lang="ru-RU" altLang="ru-RU"/>
              <a:pPr/>
              <a:t>‹#›</a:t>
            </a:fld>
            <a:endParaRPr lang="ru-RU" altLang="ru-RU"/>
          </a:p>
        </p:txBody>
      </p:sp>
    </p:spTree>
    <p:extLst>
      <p:ext uri="{BB962C8B-B14F-4D97-AF65-F5344CB8AC3E}">
        <p14:creationId xmlns="" xmlns:p14="http://schemas.microsoft.com/office/powerpoint/2010/main" val="207415497"/>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7CD0E9BD-9297-5D28-4808-C5AC500619E6}"/>
              </a:ext>
            </a:extLst>
          </p:cNvPr>
          <p:cNvSpPr>
            <a:spLocks noGrp="1"/>
          </p:cNvSpPr>
          <p:nvPr>
            <p:ph type="dt" sz="half" idx="10"/>
          </p:nvPr>
        </p:nvSpPr>
        <p:spPr/>
        <p:txBody>
          <a:bodyPr/>
          <a:lstStyle>
            <a:lvl1pPr>
              <a:defRPr/>
            </a:lvl1pPr>
          </a:lstStyle>
          <a:p>
            <a:pPr>
              <a:defRPr/>
            </a:pPr>
            <a:endParaRPr lang="ru-RU"/>
          </a:p>
        </p:txBody>
      </p:sp>
      <p:sp>
        <p:nvSpPr>
          <p:cNvPr id="5" name="Нижний колонтитул 4">
            <a:extLst>
              <a:ext uri="{FF2B5EF4-FFF2-40B4-BE49-F238E27FC236}">
                <a16:creationId xmlns="" xmlns:a16="http://schemas.microsoft.com/office/drawing/2014/main" id="{0D4B5F03-0726-2025-9728-0EBDC8F710E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 xmlns:a16="http://schemas.microsoft.com/office/drawing/2014/main" id="{B8907A2F-1AF3-C8E2-C905-912E3600E149}"/>
              </a:ext>
            </a:extLst>
          </p:cNvPr>
          <p:cNvSpPr>
            <a:spLocks noGrp="1"/>
          </p:cNvSpPr>
          <p:nvPr>
            <p:ph type="sldNum" sz="quarter" idx="12"/>
          </p:nvPr>
        </p:nvSpPr>
        <p:spPr/>
        <p:txBody>
          <a:bodyPr/>
          <a:lstStyle>
            <a:lvl1pPr>
              <a:defRPr/>
            </a:lvl1pPr>
          </a:lstStyle>
          <a:p>
            <a:fld id="{8067479A-EAB8-4E81-9FBA-E41E2116B2E2}" type="slidenum">
              <a:rPr lang="ru-RU" altLang="ru-RU"/>
              <a:pPr/>
              <a:t>‹#›</a:t>
            </a:fld>
            <a:endParaRPr lang="ru-RU" altLang="ru-RU"/>
          </a:p>
        </p:txBody>
      </p:sp>
    </p:spTree>
    <p:extLst>
      <p:ext uri="{BB962C8B-B14F-4D97-AF65-F5344CB8AC3E}">
        <p14:creationId xmlns="" xmlns:p14="http://schemas.microsoft.com/office/powerpoint/2010/main" val="3984452962"/>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a:extLst>
              <a:ext uri="{FF2B5EF4-FFF2-40B4-BE49-F238E27FC236}">
                <a16:creationId xmlns="" xmlns:a16="http://schemas.microsoft.com/office/drawing/2014/main" id="{89575CE2-4B2B-1C74-07B4-024E2D7E616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3075" name="Текст 2">
            <a:extLst>
              <a:ext uri="{FF2B5EF4-FFF2-40B4-BE49-F238E27FC236}">
                <a16:creationId xmlns="" xmlns:a16="http://schemas.microsoft.com/office/drawing/2014/main" id="{927136DE-1763-CED4-652A-2AFF50826E8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 xmlns:a16="http://schemas.microsoft.com/office/drawing/2014/main" id="{90C21F18-E26F-DB6F-AE71-E76D93C12F2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5" name="Нижний колонтитул 4">
            <a:extLst>
              <a:ext uri="{FF2B5EF4-FFF2-40B4-BE49-F238E27FC236}">
                <a16:creationId xmlns="" xmlns:a16="http://schemas.microsoft.com/office/drawing/2014/main" id="{98D2BAC5-00AE-6BBD-80C6-BFB501C89C5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 xmlns:a16="http://schemas.microsoft.com/office/drawing/2014/main" id="{BBC2BDAC-ABC8-A54C-94FF-D0CF6948352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AC69D4A-C7A3-45E1-A991-530063F541F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wedge/>
  </p:transition>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098" name="Заголовок 1">
            <a:extLst>
              <a:ext uri="{FF2B5EF4-FFF2-40B4-BE49-F238E27FC236}">
                <a16:creationId xmlns="" xmlns:a16="http://schemas.microsoft.com/office/drawing/2014/main" id="{861FEB09-D56A-E5B6-BCD4-CB42DBD67ECE}"/>
              </a:ext>
            </a:extLst>
          </p:cNvPr>
          <p:cNvSpPr>
            <a:spLocks/>
          </p:cNvSpPr>
          <p:nvPr/>
        </p:nvSpPr>
        <p:spPr bwMode="auto">
          <a:xfrm>
            <a:off x="2124075" y="2276475"/>
            <a:ext cx="6696075"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ru-RU" altLang="ru-RU" sz="4400" b="1">
                <a:solidFill>
                  <a:schemeClr val="bg1"/>
                </a:solidFill>
              </a:rPr>
              <a:t>МОДЕЛИРОВАНИЕ КАК МЕТОД ПОЗНАНИЯ</a:t>
            </a:r>
          </a:p>
        </p:txBody>
      </p:sp>
      <p:sp>
        <p:nvSpPr>
          <p:cNvPr id="4099" name="Подзаголовок 2">
            <a:extLst>
              <a:ext uri="{FF2B5EF4-FFF2-40B4-BE49-F238E27FC236}">
                <a16:creationId xmlns="" xmlns:a16="http://schemas.microsoft.com/office/drawing/2014/main" id="{3AA1D512-5050-F3AA-5C6E-68742DBE09F8}"/>
              </a:ext>
            </a:extLst>
          </p:cNvPr>
          <p:cNvSpPr>
            <a:spLocks/>
          </p:cNvSpPr>
          <p:nvPr/>
        </p:nvSpPr>
        <p:spPr bwMode="auto">
          <a:xfrm>
            <a:off x="2051050" y="4005263"/>
            <a:ext cx="6481763" cy="1152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20000"/>
              </a:spcBef>
              <a:buFont typeface="Arial" panose="020B0604020202020204" pitchFamily="34" charset="0"/>
              <a:buNone/>
            </a:pPr>
            <a:r>
              <a:rPr lang="ru-RU" altLang="ru-RU" sz="3200" b="1">
                <a:solidFill>
                  <a:schemeClr val="bg1"/>
                </a:solidFill>
              </a:rPr>
              <a:t>МОДЕЛИРОВАНИЕ И ФОРМАЛИЗАЦИЯ</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266" name="Text Box 120">
            <a:extLst>
              <a:ext uri="{FF2B5EF4-FFF2-40B4-BE49-F238E27FC236}">
                <a16:creationId xmlns="" xmlns:a16="http://schemas.microsoft.com/office/drawing/2014/main" id="{757C0BD3-6E0A-D91D-0E6F-9A834200A324}"/>
              </a:ext>
            </a:extLst>
          </p:cNvPr>
          <p:cNvSpPr txBox="1">
            <a:spLocks noChangeArrowheads="1"/>
          </p:cNvSpPr>
          <p:nvPr/>
        </p:nvSpPr>
        <p:spPr bwMode="auto">
          <a:xfrm>
            <a:off x="250825" y="981075"/>
            <a:ext cx="8642350" cy="483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ru-RU" altLang="ru-RU" sz="2200" b="1" i="1"/>
              <a:t>Модель - </a:t>
            </a:r>
            <a:r>
              <a:rPr lang="ru-RU" altLang="ru-RU" sz="2200"/>
              <a:t>это новый объект, который отражает существенные с точки зрения цели моделирования признаки изучаемого предмета, процесса или явления.</a:t>
            </a:r>
          </a:p>
          <a:p>
            <a:pPr algn="just" eaLnBrk="1" hangingPunct="1">
              <a:spcBef>
                <a:spcPct val="20000"/>
              </a:spcBef>
            </a:pPr>
            <a:r>
              <a:rPr lang="ru-RU" altLang="ru-RU" sz="2200" b="1" i="1"/>
              <a:t>Моделирование - </a:t>
            </a:r>
            <a:r>
              <a:rPr lang="ru-RU" altLang="ru-RU" sz="2200"/>
              <a:t>метод познания, заключающийся в создании и исследовании моделей.</a:t>
            </a:r>
          </a:p>
          <a:p>
            <a:pPr algn="just" eaLnBrk="1" hangingPunct="1">
              <a:spcBef>
                <a:spcPct val="20000"/>
              </a:spcBef>
            </a:pPr>
            <a:r>
              <a:rPr lang="ru-RU" altLang="ru-RU" sz="2200" b="1" i="1"/>
              <a:t>Натурные модели</a:t>
            </a:r>
            <a:r>
              <a:rPr lang="ru-RU" altLang="ru-RU" sz="2200"/>
              <a:t> - реальные предметы, в уменьшенном или увеличенном виде воспроизводящие внешний вид, структуру или поведение моделируемого объекта.</a:t>
            </a:r>
          </a:p>
          <a:p>
            <a:pPr algn="just" eaLnBrk="1" hangingPunct="1">
              <a:spcBef>
                <a:spcPct val="20000"/>
              </a:spcBef>
            </a:pPr>
            <a:r>
              <a:rPr lang="ru-RU" altLang="ru-RU" sz="2200" b="1" i="1"/>
              <a:t>Формализация</a:t>
            </a:r>
            <a:r>
              <a:rPr lang="ru-RU" altLang="ru-RU" sz="2200"/>
              <a:t> - процесс замены реального объекта его формальным описанием, т. е. его информационной моделью.</a:t>
            </a:r>
          </a:p>
          <a:p>
            <a:pPr algn="just" eaLnBrk="1" hangingPunct="1">
              <a:spcBef>
                <a:spcPct val="20000"/>
              </a:spcBef>
            </a:pPr>
            <a:r>
              <a:rPr lang="ru-RU" altLang="ru-RU" sz="2200" b="1" i="1"/>
              <a:t>Информационные модели</a:t>
            </a:r>
            <a:r>
              <a:rPr lang="ru-RU" altLang="ru-RU" sz="2200"/>
              <a:t> - описания объекта-оригинала на одном из языков кодирования информации.</a:t>
            </a:r>
          </a:p>
          <a:p>
            <a:pPr algn="just" eaLnBrk="1" hangingPunct="1">
              <a:spcBef>
                <a:spcPct val="20000"/>
              </a:spcBef>
            </a:pPr>
            <a:endParaRPr lang="ru-RU" altLang="ru-RU" sz="2200" b="1" i="1">
              <a:solidFill>
                <a:schemeClr val="bg1"/>
              </a:solidFill>
            </a:endParaRPr>
          </a:p>
        </p:txBody>
      </p:sp>
      <p:sp>
        <p:nvSpPr>
          <p:cNvPr id="21625" name="Заголовок 2">
            <a:extLst>
              <a:ext uri="{FF2B5EF4-FFF2-40B4-BE49-F238E27FC236}">
                <a16:creationId xmlns="" xmlns:a16="http://schemas.microsoft.com/office/drawing/2014/main" id="{CFD3786F-0FC9-7748-B737-4821FAF329D4}"/>
              </a:ext>
            </a:extLst>
          </p:cNvPr>
          <p:cNvSpPr>
            <a:spLocks/>
          </p:cNvSpPr>
          <p:nvPr/>
        </p:nvSpPr>
        <p:spPr bwMode="auto">
          <a:xfrm>
            <a:off x="1547813" y="188913"/>
            <a:ext cx="7210425"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ru-RU" altLang="ru-RU" sz="4000" b="1">
                <a:solidFill>
                  <a:schemeClr val="bg1"/>
                </a:solidFill>
                <a:latin typeface="Calibri" panose="020F0502020204030204" pitchFamily="34" charset="0"/>
              </a:rPr>
              <a:t>Самое главное</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1625"/>
                                        </p:tgtEl>
                                        <p:attrNameLst>
                                          <p:attrName>style.visibility</p:attrName>
                                        </p:attrNameLst>
                                      </p:cBhvr>
                                      <p:to>
                                        <p:strVal val="visible"/>
                                      </p:to>
                                    </p:set>
                                    <p:anim calcmode="lin" valueType="num">
                                      <p:cBhvr>
                                        <p:cTn id="7" dur="1000" fill="hold"/>
                                        <p:tgtEl>
                                          <p:spTgt spid="21625"/>
                                        </p:tgtEl>
                                        <p:attrNameLst>
                                          <p:attrName>ppt_w</p:attrName>
                                        </p:attrNameLst>
                                      </p:cBhvr>
                                      <p:tavLst>
                                        <p:tav tm="0">
                                          <p:val>
                                            <p:strVal val="#ppt_w*0.05"/>
                                          </p:val>
                                        </p:tav>
                                        <p:tav tm="100000">
                                          <p:val>
                                            <p:strVal val="#ppt_w"/>
                                          </p:val>
                                        </p:tav>
                                      </p:tavLst>
                                    </p:anim>
                                    <p:anim calcmode="lin" valueType="num">
                                      <p:cBhvr>
                                        <p:cTn id="8" dur="1000" fill="hold"/>
                                        <p:tgtEl>
                                          <p:spTgt spid="21625"/>
                                        </p:tgtEl>
                                        <p:attrNameLst>
                                          <p:attrName>ppt_h</p:attrName>
                                        </p:attrNameLst>
                                      </p:cBhvr>
                                      <p:tavLst>
                                        <p:tav tm="0">
                                          <p:val>
                                            <p:strVal val="#ppt_h"/>
                                          </p:val>
                                        </p:tav>
                                        <p:tav tm="100000">
                                          <p:val>
                                            <p:strVal val="#ppt_h"/>
                                          </p:val>
                                        </p:tav>
                                      </p:tavLst>
                                    </p:anim>
                                    <p:anim calcmode="lin" valueType="num">
                                      <p:cBhvr>
                                        <p:cTn id="9" dur="1000" fill="hold"/>
                                        <p:tgtEl>
                                          <p:spTgt spid="21625"/>
                                        </p:tgtEl>
                                        <p:attrNameLst>
                                          <p:attrName>ppt_x</p:attrName>
                                        </p:attrNameLst>
                                      </p:cBhvr>
                                      <p:tavLst>
                                        <p:tav tm="0">
                                          <p:val>
                                            <p:strVal val="#ppt_x-.2"/>
                                          </p:val>
                                        </p:tav>
                                        <p:tav tm="100000">
                                          <p:val>
                                            <p:strVal val="#ppt_x"/>
                                          </p:val>
                                        </p:tav>
                                      </p:tavLst>
                                    </p:anim>
                                    <p:anim calcmode="lin" valueType="num">
                                      <p:cBhvr>
                                        <p:cTn id="10" dur="1000" fill="hold"/>
                                        <p:tgtEl>
                                          <p:spTgt spid="21625"/>
                                        </p:tgtEl>
                                        <p:attrNameLst>
                                          <p:attrName>ppt_y</p:attrName>
                                        </p:attrNameLst>
                                      </p:cBhvr>
                                      <p:tavLst>
                                        <p:tav tm="0">
                                          <p:val>
                                            <p:strVal val="#ppt_y"/>
                                          </p:val>
                                        </p:tav>
                                        <p:tav tm="100000">
                                          <p:val>
                                            <p:strVal val="#ppt_y"/>
                                          </p:val>
                                        </p:tav>
                                      </p:tavLst>
                                    </p:anim>
                                    <p:animEffect transition="in" filter="fade">
                                      <p:cBhvr>
                                        <p:cTn id="11" dur="1000"/>
                                        <p:tgtEl>
                                          <p:spTgt spid="21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Заголовок 2">
            <a:extLst>
              <a:ext uri="{FF2B5EF4-FFF2-40B4-BE49-F238E27FC236}">
                <a16:creationId xmlns="" xmlns:a16="http://schemas.microsoft.com/office/drawing/2014/main" id="{272A153E-9C3A-6660-E729-1ED477B363F9}"/>
              </a:ext>
            </a:extLst>
          </p:cNvPr>
          <p:cNvSpPr>
            <a:spLocks/>
          </p:cNvSpPr>
          <p:nvPr/>
        </p:nvSpPr>
        <p:spPr bwMode="auto">
          <a:xfrm>
            <a:off x="1042988" y="188913"/>
            <a:ext cx="7273925" cy="63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4400" b="1">
                <a:solidFill>
                  <a:schemeClr val="tx2"/>
                </a:solidFill>
                <a:latin typeface="Calibri" panose="020F0502020204030204" pitchFamily="34" charset="0"/>
              </a:rPr>
              <a:t>Вопросы и задания</a:t>
            </a:r>
          </a:p>
        </p:txBody>
      </p:sp>
      <p:sp>
        <p:nvSpPr>
          <p:cNvPr id="30727" name="Text Box 7">
            <a:extLst>
              <a:ext uri="{FF2B5EF4-FFF2-40B4-BE49-F238E27FC236}">
                <a16:creationId xmlns="" xmlns:a16="http://schemas.microsoft.com/office/drawing/2014/main" id="{48833F80-C80F-CBDE-2A35-CC6CCC5F8401}"/>
              </a:ext>
            </a:extLst>
          </p:cNvPr>
          <p:cNvSpPr txBox="1">
            <a:spLocks noChangeArrowheads="1"/>
          </p:cNvSpPr>
          <p:nvPr/>
        </p:nvSpPr>
        <p:spPr bwMode="auto">
          <a:xfrm>
            <a:off x="468313" y="1628775"/>
            <a:ext cx="8424862"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a:t>Что такое модель?</a:t>
            </a:r>
          </a:p>
          <a:p>
            <a:pPr eaLnBrk="1" hangingPunct="1"/>
            <a:r>
              <a:rPr lang="ru-RU" altLang="ru-RU" sz="2400"/>
              <a:t> В каких случаях используется моделирование?</a:t>
            </a:r>
          </a:p>
        </p:txBody>
      </p:sp>
      <p:sp>
        <p:nvSpPr>
          <p:cNvPr id="30728" name="Text Box 8">
            <a:extLst>
              <a:ext uri="{FF2B5EF4-FFF2-40B4-BE49-F238E27FC236}">
                <a16:creationId xmlns="" xmlns:a16="http://schemas.microsoft.com/office/drawing/2014/main" id="{B68ECE3B-8462-E4E5-023D-8DBCBAE559FD}"/>
              </a:ext>
            </a:extLst>
          </p:cNvPr>
          <p:cNvSpPr txBox="1">
            <a:spLocks noChangeArrowheads="1"/>
          </p:cNvSpPr>
          <p:nvPr/>
        </p:nvSpPr>
        <p:spPr bwMode="auto">
          <a:xfrm>
            <a:off x="468313" y="1628775"/>
            <a:ext cx="8424862"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ru-RU" altLang="ru-RU" sz="2400"/>
              <a:t> Подтвердите на примерах справедливость следующих высказываний:</a:t>
            </a:r>
          </a:p>
          <a:p>
            <a:pPr algn="l" eaLnBrk="1" hangingPunct="1"/>
            <a:r>
              <a:rPr lang="ru-RU" altLang="ru-RU" sz="2400"/>
              <a:t>а) одному объекту может соответствовать несколько моделей;</a:t>
            </a:r>
          </a:p>
          <a:p>
            <a:pPr algn="l" eaLnBrk="1" hangingPunct="1"/>
            <a:r>
              <a:rPr lang="ru-RU" altLang="ru-RU" sz="2400"/>
              <a:t>б) одна модель может соответствовать нескольким объектам.</a:t>
            </a:r>
          </a:p>
        </p:txBody>
      </p:sp>
      <p:sp>
        <p:nvSpPr>
          <p:cNvPr id="30729" name="Text Box 9">
            <a:extLst>
              <a:ext uri="{FF2B5EF4-FFF2-40B4-BE49-F238E27FC236}">
                <a16:creationId xmlns="" xmlns:a16="http://schemas.microsoft.com/office/drawing/2014/main" id="{D6E7ECC3-9B1D-8EF3-5849-5B1F88B0F745}"/>
              </a:ext>
            </a:extLst>
          </p:cNvPr>
          <p:cNvSpPr txBox="1">
            <a:spLocks noChangeArrowheads="1"/>
          </p:cNvSpPr>
          <p:nvPr/>
        </p:nvSpPr>
        <p:spPr bwMode="auto">
          <a:xfrm>
            <a:off x="468313" y="1628775"/>
            <a:ext cx="8424862"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2400"/>
              <a:t> Приведите примеры натурных и информационных моделей.</a:t>
            </a:r>
          </a:p>
        </p:txBody>
      </p:sp>
      <p:sp>
        <p:nvSpPr>
          <p:cNvPr id="30730" name="Text Box 10">
            <a:extLst>
              <a:ext uri="{FF2B5EF4-FFF2-40B4-BE49-F238E27FC236}">
                <a16:creationId xmlns="" xmlns:a16="http://schemas.microsoft.com/office/drawing/2014/main" id="{8791EB20-820B-E0C4-E336-12825C4F9BDD}"/>
              </a:ext>
            </a:extLst>
          </p:cNvPr>
          <p:cNvSpPr txBox="1">
            <a:spLocks noChangeArrowheads="1"/>
          </p:cNvSpPr>
          <p:nvPr/>
        </p:nvSpPr>
        <p:spPr bwMode="auto">
          <a:xfrm>
            <a:off x="468313" y="981075"/>
            <a:ext cx="8424862" cy="527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10000"/>
              </a:spcBef>
              <a:spcAft>
                <a:spcPct val="10000"/>
              </a:spcAft>
            </a:pPr>
            <a:r>
              <a:rPr lang="ru-RU" altLang="ru-RU" sz="2400"/>
              <a:t> В приведённом перечне моделей укажите те, которые могут использоваться для:</a:t>
            </a:r>
          </a:p>
          <a:p>
            <a:pPr algn="l" eaLnBrk="1" hangingPunct="1">
              <a:spcBef>
                <a:spcPct val="10000"/>
              </a:spcBef>
              <a:spcAft>
                <a:spcPct val="10000"/>
              </a:spcAft>
            </a:pPr>
            <a:r>
              <a:rPr lang="ru-RU" altLang="ru-RU" sz="2400"/>
              <a:t>а) представления объектов окружающего мира;</a:t>
            </a:r>
          </a:p>
          <a:p>
            <a:pPr algn="l" eaLnBrk="1" hangingPunct="1">
              <a:spcBef>
                <a:spcPct val="10000"/>
              </a:spcBef>
              <a:spcAft>
                <a:spcPct val="10000"/>
              </a:spcAft>
            </a:pPr>
            <a:r>
              <a:rPr lang="ru-RU" altLang="ru-RU" sz="2400"/>
              <a:t>б) объяснения известных фактов;</a:t>
            </a:r>
          </a:p>
          <a:p>
            <a:pPr algn="l" eaLnBrk="1" hangingPunct="1">
              <a:spcBef>
                <a:spcPct val="10000"/>
              </a:spcBef>
              <a:spcAft>
                <a:spcPct val="10000"/>
              </a:spcAft>
            </a:pPr>
            <a:r>
              <a:rPr lang="ru-RU" altLang="ru-RU" sz="2400"/>
              <a:t>в) проверки гипотез и получения новых знаний об исследуемых объектах;</a:t>
            </a:r>
          </a:p>
          <a:p>
            <a:pPr algn="l" eaLnBrk="1" hangingPunct="1">
              <a:spcBef>
                <a:spcPct val="10000"/>
              </a:spcBef>
              <a:spcAft>
                <a:spcPct val="10000"/>
              </a:spcAft>
            </a:pPr>
            <a:r>
              <a:rPr lang="ru-RU" altLang="ru-RU" sz="2400"/>
              <a:t>г) прогнозирования;</a:t>
            </a:r>
          </a:p>
          <a:p>
            <a:pPr algn="l" eaLnBrk="1" hangingPunct="1">
              <a:spcBef>
                <a:spcPct val="10000"/>
              </a:spcBef>
              <a:spcAft>
                <a:spcPct val="10000"/>
              </a:spcAft>
            </a:pPr>
            <a:r>
              <a:rPr lang="ru-RU" altLang="ru-RU" sz="2400"/>
              <a:t>д) управления.</a:t>
            </a:r>
          </a:p>
          <a:p>
            <a:pPr algn="l" eaLnBrk="1" hangingPunct="1">
              <a:spcBef>
                <a:spcPct val="10000"/>
              </a:spcBef>
              <a:spcAft>
                <a:spcPct val="10000"/>
              </a:spcAft>
            </a:pPr>
            <a:r>
              <a:rPr lang="ru-RU" altLang="ru-RU" sz="2400"/>
              <a:t>Модели: макет застройки жилого района; фотоснимки движения воздушных масс; расписание движения поездов; модель  полёта самолёта новой конструкции в   аэродинамической трубе; схема строения внутренних органов человека.</a:t>
            </a:r>
          </a:p>
        </p:txBody>
      </p:sp>
      <p:sp>
        <p:nvSpPr>
          <p:cNvPr id="30731" name="Text Box 11">
            <a:extLst>
              <a:ext uri="{FF2B5EF4-FFF2-40B4-BE49-F238E27FC236}">
                <a16:creationId xmlns="" xmlns:a16="http://schemas.microsoft.com/office/drawing/2014/main" id="{EE166A39-3E1C-529A-75CC-C4624D98D88B}"/>
              </a:ext>
            </a:extLst>
          </p:cNvPr>
          <p:cNvSpPr txBox="1">
            <a:spLocks noChangeArrowheads="1"/>
          </p:cNvSpPr>
          <p:nvPr/>
        </p:nvSpPr>
        <p:spPr bwMode="auto">
          <a:xfrm>
            <a:off x="468313" y="1628775"/>
            <a:ext cx="8424862" cy="3524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10000"/>
              </a:spcBef>
              <a:spcAft>
                <a:spcPct val="10000"/>
              </a:spcAft>
            </a:pPr>
            <a:r>
              <a:rPr lang="ru-RU" altLang="ru-RU" sz="2400"/>
              <a:t> Приведите пример информационной модели:</a:t>
            </a:r>
          </a:p>
          <a:p>
            <a:pPr algn="l" eaLnBrk="1" hangingPunct="1">
              <a:spcBef>
                <a:spcPct val="10000"/>
              </a:spcBef>
              <a:spcAft>
                <a:spcPct val="10000"/>
              </a:spcAft>
            </a:pPr>
            <a:r>
              <a:rPr lang="ru-RU" altLang="ru-RU" sz="2400"/>
              <a:t>а) ученика вашего класса;</a:t>
            </a:r>
          </a:p>
          <a:p>
            <a:pPr algn="l" eaLnBrk="1" hangingPunct="1">
              <a:spcBef>
                <a:spcPct val="10000"/>
              </a:spcBef>
              <a:spcAft>
                <a:spcPct val="10000"/>
              </a:spcAft>
            </a:pPr>
            <a:r>
              <a:rPr lang="ru-RU" altLang="ru-RU" sz="2400"/>
              <a:t>б) игрока баскетбольной команды;</a:t>
            </a:r>
          </a:p>
          <a:p>
            <a:pPr algn="l" eaLnBrk="1" hangingPunct="1">
              <a:spcBef>
                <a:spcPct val="10000"/>
              </a:spcBef>
              <a:spcAft>
                <a:spcPct val="10000"/>
              </a:spcAft>
            </a:pPr>
            <a:r>
              <a:rPr lang="ru-RU" altLang="ru-RU" sz="2400"/>
              <a:t>в) пациента ветеринарной лечебницы;</a:t>
            </a:r>
          </a:p>
          <a:p>
            <a:pPr algn="l" eaLnBrk="1" hangingPunct="1">
              <a:spcBef>
                <a:spcPct val="10000"/>
              </a:spcBef>
              <a:spcAft>
                <a:spcPct val="10000"/>
              </a:spcAft>
            </a:pPr>
            <a:r>
              <a:rPr lang="ru-RU" altLang="ru-RU" sz="2400"/>
              <a:t>г) квартиры жилого дома;</a:t>
            </a:r>
          </a:p>
          <a:p>
            <a:pPr algn="l" eaLnBrk="1" hangingPunct="1">
              <a:spcBef>
                <a:spcPct val="10000"/>
              </a:spcBef>
              <a:spcAft>
                <a:spcPct val="10000"/>
              </a:spcAft>
            </a:pPr>
            <a:r>
              <a:rPr lang="ru-RU" altLang="ru-RU" sz="2400"/>
              <a:t>д) книги в библиотеке;</a:t>
            </a:r>
          </a:p>
          <a:p>
            <a:pPr algn="l" eaLnBrk="1" hangingPunct="1">
              <a:spcBef>
                <a:spcPct val="10000"/>
              </a:spcBef>
              <a:spcAft>
                <a:spcPct val="10000"/>
              </a:spcAft>
            </a:pPr>
            <a:r>
              <a:rPr lang="ru-RU" altLang="ru-RU" sz="2400"/>
              <a:t>е) кассеты (диска) со звукозаписью (видеозаписью);</a:t>
            </a:r>
          </a:p>
          <a:p>
            <a:pPr algn="l" eaLnBrk="1" hangingPunct="1">
              <a:spcBef>
                <a:spcPct val="10000"/>
              </a:spcBef>
              <a:spcAft>
                <a:spcPct val="10000"/>
              </a:spcAft>
            </a:pPr>
            <a:r>
              <a:rPr lang="ru-RU" altLang="ru-RU" sz="2400"/>
              <a:t>ж) города.</a:t>
            </a:r>
          </a:p>
        </p:txBody>
      </p:sp>
      <p:sp>
        <p:nvSpPr>
          <p:cNvPr id="30732" name="Text Box 12">
            <a:extLst>
              <a:ext uri="{FF2B5EF4-FFF2-40B4-BE49-F238E27FC236}">
                <a16:creationId xmlns="" xmlns:a16="http://schemas.microsoft.com/office/drawing/2014/main" id="{4F0EE5C4-205E-3C70-3B4C-964DB208C9D3}"/>
              </a:ext>
            </a:extLst>
          </p:cNvPr>
          <p:cNvSpPr txBox="1">
            <a:spLocks noChangeArrowheads="1"/>
          </p:cNvSpPr>
          <p:nvPr/>
        </p:nvSpPr>
        <p:spPr bwMode="auto">
          <a:xfrm>
            <a:off x="468313" y="1628775"/>
            <a:ext cx="8424862"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ru-RU" altLang="ru-RU" sz="2400"/>
              <a:t> Опишите этапы построения информационной модели. </a:t>
            </a:r>
          </a:p>
          <a:p>
            <a:pPr algn="l" eaLnBrk="1" hangingPunct="1"/>
            <a:r>
              <a:rPr lang="ru-RU" altLang="ru-RU" sz="2400"/>
              <a:t>В чём суть этапа формализации?</a:t>
            </a:r>
          </a:p>
        </p:txBody>
      </p:sp>
      <p:sp>
        <p:nvSpPr>
          <p:cNvPr id="30733" name="Text Box 13">
            <a:extLst>
              <a:ext uri="{FF2B5EF4-FFF2-40B4-BE49-F238E27FC236}">
                <a16:creationId xmlns="" xmlns:a16="http://schemas.microsoft.com/office/drawing/2014/main" id="{2C1659CE-54B0-5001-2EFC-AEAFB28E1E44}"/>
              </a:ext>
            </a:extLst>
          </p:cNvPr>
          <p:cNvSpPr txBox="1">
            <a:spLocks noChangeArrowheads="1"/>
          </p:cNvSpPr>
          <p:nvPr/>
        </p:nvSpPr>
        <p:spPr bwMode="auto">
          <a:xfrm>
            <a:off x="468313" y="1557338"/>
            <a:ext cx="8424862" cy="191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ru-RU" altLang="ru-RU" sz="2400"/>
              <a:t> Перечислите виды информационных моделей в зависимости от формы представления информации об объекте моделирования.</a:t>
            </a:r>
          </a:p>
          <a:p>
            <a:pPr algn="l" eaLnBrk="1" hangingPunct="1"/>
            <a:r>
              <a:rPr lang="ru-RU" altLang="ru-RU" sz="2400"/>
              <a:t>Приведите примеры информационных моделей каждого вида.</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07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0727"/>
                                        </p:tgtEl>
                                        <p:attrNameLst>
                                          <p:attrName>style.visibility</p:attrName>
                                        </p:attrNameLst>
                                      </p:cBhvr>
                                      <p:to>
                                        <p:strVal val="hidden"/>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0728">
                                            <p:txEl>
                                              <p:pRg st="0" end="0"/>
                                            </p:txEl>
                                          </p:spTgt>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0"/>
                                  </p:stCondLst>
                                  <p:childTnLst>
                                    <p:set>
                                      <p:cBhvr>
                                        <p:cTn id="16" dur="1" fill="hold">
                                          <p:stCondLst>
                                            <p:cond delay="0"/>
                                          </p:stCondLst>
                                        </p:cTn>
                                        <p:tgtEl>
                                          <p:spTgt spid="30728">
                                            <p:txEl>
                                              <p:pRg st="1" end="1"/>
                                            </p:txEl>
                                          </p:spTgt>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30728">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30728">
                                            <p:txEl>
                                              <p:pRg st="0" end="0"/>
                                            </p:txEl>
                                          </p:spTgt>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0728">
                                            <p:txEl>
                                              <p:pRg st="1" end="1"/>
                                            </p:txEl>
                                          </p:spTgt>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30728">
                                            <p:txEl>
                                              <p:pRg st="2" end="2"/>
                                            </p:txEl>
                                          </p:spTgt>
                                        </p:tgtEl>
                                        <p:attrNameLst>
                                          <p:attrName>style.visibility</p:attrName>
                                        </p:attrNameLst>
                                      </p:cBhvr>
                                      <p:to>
                                        <p:strVal val="hidden"/>
                                      </p:to>
                                    </p:set>
                                  </p:childTnLst>
                                </p:cTn>
                              </p:par>
                            </p:childTnLst>
                          </p:cTn>
                        </p:par>
                        <p:par>
                          <p:cTn id="28" fill="hold" nodeType="afterGroup">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07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0729"/>
                                        </p:tgtEl>
                                        <p:attrNameLst>
                                          <p:attrName>style.visibility</p:attrName>
                                        </p:attrNameLst>
                                      </p:cBhvr>
                                      <p:to>
                                        <p:strVal val="hidden"/>
                                      </p:to>
                                    </p:set>
                                  </p:childTnLst>
                                </p:cTn>
                              </p:par>
                            </p:childTnLst>
                          </p:cTn>
                        </p:par>
                        <p:par>
                          <p:cTn id="35" fill="hold" nodeType="afterGroup">
                            <p:stCondLst>
                              <p:cond delay="0"/>
                            </p:stCondLst>
                            <p:childTnLst>
                              <p:par>
                                <p:cTn id="36" presetID="1" presetClass="entr" presetSubtype="0" fill="hold" nodeType="afterEffect">
                                  <p:stCondLst>
                                    <p:cond delay="0"/>
                                  </p:stCondLst>
                                  <p:childTnLst>
                                    <p:set>
                                      <p:cBhvr>
                                        <p:cTn id="37" dur="1" fill="hold">
                                          <p:stCondLst>
                                            <p:cond delay="0"/>
                                          </p:stCondLst>
                                        </p:cTn>
                                        <p:tgtEl>
                                          <p:spTgt spid="30730">
                                            <p:txEl>
                                              <p:pRg st="0" end="0"/>
                                            </p:txEl>
                                          </p:spTgt>
                                        </p:tgtEl>
                                        <p:attrNameLst>
                                          <p:attrName>style.visibility</p:attrName>
                                        </p:attrNameLst>
                                      </p:cBhvr>
                                      <p:to>
                                        <p:strVal val="visible"/>
                                      </p:to>
                                    </p:set>
                                  </p:childTnLst>
                                </p:cTn>
                              </p:par>
                            </p:childTnLst>
                          </p:cTn>
                        </p:par>
                        <p:par>
                          <p:cTn id="38" fill="hold" nodeType="afterGroup">
                            <p:stCondLst>
                              <p:cond delay="0"/>
                            </p:stCondLst>
                            <p:childTnLst>
                              <p:par>
                                <p:cTn id="39" presetID="1" presetClass="entr" presetSubtype="0" fill="hold" nodeType="afterEffect">
                                  <p:stCondLst>
                                    <p:cond delay="0"/>
                                  </p:stCondLst>
                                  <p:childTnLst>
                                    <p:set>
                                      <p:cBhvr>
                                        <p:cTn id="40" dur="1" fill="hold">
                                          <p:stCondLst>
                                            <p:cond delay="0"/>
                                          </p:stCondLst>
                                        </p:cTn>
                                        <p:tgtEl>
                                          <p:spTgt spid="30730">
                                            <p:txEl>
                                              <p:pRg st="1" end="1"/>
                                            </p:txEl>
                                          </p:spTgt>
                                        </p:tgtEl>
                                        <p:attrNameLst>
                                          <p:attrName>style.visibility</p:attrName>
                                        </p:attrNameLst>
                                      </p:cBhvr>
                                      <p:to>
                                        <p:strVal val="visible"/>
                                      </p:to>
                                    </p:set>
                                  </p:childTnLst>
                                </p:cTn>
                              </p:par>
                            </p:childTnLst>
                          </p:cTn>
                        </p:par>
                        <p:par>
                          <p:cTn id="41" fill="hold" nodeType="afterGroup">
                            <p:stCondLst>
                              <p:cond delay="0"/>
                            </p:stCondLst>
                            <p:childTnLst>
                              <p:par>
                                <p:cTn id="42" presetID="1" presetClass="entr" presetSubtype="0" fill="hold" nodeType="afterEffect">
                                  <p:stCondLst>
                                    <p:cond delay="0"/>
                                  </p:stCondLst>
                                  <p:childTnLst>
                                    <p:set>
                                      <p:cBhvr>
                                        <p:cTn id="43" dur="1" fill="hold">
                                          <p:stCondLst>
                                            <p:cond delay="0"/>
                                          </p:stCondLst>
                                        </p:cTn>
                                        <p:tgtEl>
                                          <p:spTgt spid="30730">
                                            <p:txEl>
                                              <p:pRg st="2" end="2"/>
                                            </p:txEl>
                                          </p:spTgt>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nodeType="afterEffect">
                                  <p:stCondLst>
                                    <p:cond delay="0"/>
                                  </p:stCondLst>
                                  <p:childTnLst>
                                    <p:set>
                                      <p:cBhvr>
                                        <p:cTn id="46" dur="1" fill="hold">
                                          <p:stCondLst>
                                            <p:cond delay="0"/>
                                          </p:stCondLst>
                                        </p:cTn>
                                        <p:tgtEl>
                                          <p:spTgt spid="30730">
                                            <p:txEl>
                                              <p:pRg st="3" end="3"/>
                                            </p:txEl>
                                          </p:spTgt>
                                        </p:tgtEl>
                                        <p:attrNameLst>
                                          <p:attrName>style.visibility</p:attrName>
                                        </p:attrNameLst>
                                      </p:cBhvr>
                                      <p:to>
                                        <p:strVal val="visible"/>
                                      </p:to>
                                    </p:set>
                                  </p:childTnLst>
                                </p:cTn>
                              </p:par>
                            </p:childTnLst>
                          </p:cTn>
                        </p:par>
                        <p:par>
                          <p:cTn id="47" fill="hold" nodeType="afterGroup">
                            <p:stCondLst>
                              <p:cond delay="0"/>
                            </p:stCondLst>
                            <p:childTnLst>
                              <p:par>
                                <p:cTn id="48" presetID="1" presetClass="entr" presetSubtype="0" fill="hold" nodeType="afterEffect">
                                  <p:stCondLst>
                                    <p:cond delay="0"/>
                                  </p:stCondLst>
                                  <p:childTnLst>
                                    <p:set>
                                      <p:cBhvr>
                                        <p:cTn id="49" dur="1" fill="hold">
                                          <p:stCondLst>
                                            <p:cond delay="0"/>
                                          </p:stCondLst>
                                        </p:cTn>
                                        <p:tgtEl>
                                          <p:spTgt spid="30730">
                                            <p:txEl>
                                              <p:pRg st="4" end="4"/>
                                            </p:txEl>
                                          </p:spTgt>
                                        </p:tgtEl>
                                        <p:attrNameLst>
                                          <p:attrName>style.visibility</p:attrName>
                                        </p:attrNameLst>
                                      </p:cBhvr>
                                      <p:to>
                                        <p:strVal val="visible"/>
                                      </p:to>
                                    </p:set>
                                  </p:childTnLst>
                                </p:cTn>
                              </p:par>
                            </p:childTnLst>
                          </p:cTn>
                        </p:par>
                        <p:par>
                          <p:cTn id="50" fill="hold" nodeType="afterGroup">
                            <p:stCondLst>
                              <p:cond delay="0"/>
                            </p:stCondLst>
                            <p:childTnLst>
                              <p:par>
                                <p:cTn id="51" presetID="1" presetClass="entr" presetSubtype="0" fill="hold" nodeType="afterEffect">
                                  <p:stCondLst>
                                    <p:cond delay="0"/>
                                  </p:stCondLst>
                                  <p:childTnLst>
                                    <p:set>
                                      <p:cBhvr>
                                        <p:cTn id="52" dur="1" fill="hold">
                                          <p:stCondLst>
                                            <p:cond delay="0"/>
                                          </p:stCondLst>
                                        </p:cTn>
                                        <p:tgtEl>
                                          <p:spTgt spid="30730">
                                            <p:txEl>
                                              <p:pRg st="5" end="5"/>
                                            </p:txEl>
                                          </p:spTgt>
                                        </p:tgtEl>
                                        <p:attrNameLst>
                                          <p:attrName>style.visibility</p:attrName>
                                        </p:attrNameLst>
                                      </p:cBhvr>
                                      <p:to>
                                        <p:strVal val="visible"/>
                                      </p:to>
                                    </p:set>
                                  </p:childTnLst>
                                </p:cTn>
                              </p:par>
                            </p:childTnLst>
                          </p:cTn>
                        </p:par>
                        <p:par>
                          <p:cTn id="53" fill="hold" nodeType="afterGroup">
                            <p:stCondLst>
                              <p:cond delay="0"/>
                            </p:stCondLst>
                            <p:childTnLst>
                              <p:par>
                                <p:cTn id="54" presetID="1" presetClass="entr" presetSubtype="0" fill="hold" nodeType="afterEffect">
                                  <p:stCondLst>
                                    <p:cond delay="0"/>
                                  </p:stCondLst>
                                  <p:childTnLst>
                                    <p:set>
                                      <p:cBhvr>
                                        <p:cTn id="55" dur="1" fill="hold">
                                          <p:stCondLst>
                                            <p:cond delay="0"/>
                                          </p:stCondLst>
                                        </p:cTn>
                                        <p:tgtEl>
                                          <p:spTgt spid="30730">
                                            <p:txEl>
                                              <p:pRg st="6" end="6"/>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nodeType="clickEffect">
                                  <p:stCondLst>
                                    <p:cond delay="0"/>
                                  </p:stCondLst>
                                  <p:childTnLst>
                                    <p:set>
                                      <p:cBhvr>
                                        <p:cTn id="59" dur="1" fill="hold">
                                          <p:stCondLst>
                                            <p:cond delay="0"/>
                                          </p:stCondLst>
                                        </p:cTn>
                                        <p:tgtEl>
                                          <p:spTgt spid="30730">
                                            <p:txEl>
                                              <p:pRg st="0" end="0"/>
                                            </p:txEl>
                                          </p:spTgt>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30730">
                                            <p:txEl>
                                              <p:pRg st="1" end="1"/>
                                            </p:txEl>
                                          </p:spTgt>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30730">
                                            <p:txEl>
                                              <p:pRg st="2" end="2"/>
                                            </p:txEl>
                                          </p:spTgt>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30730">
                                            <p:txEl>
                                              <p:pRg st="3" end="3"/>
                                            </p:txEl>
                                          </p:spTgt>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0730">
                                            <p:txEl>
                                              <p:pRg st="4" end="4"/>
                                            </p:txEl>
                                          </p:spTgt>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0730">
                                            <p:txEl>
                                              <p:pRg st="5" end="5"/>
                                            </p:txEl>
                                          </p:spTgt>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30730">
                                            <p:txEl>
                                              <p:pRg st="6" end="6"/>
                                            </p:txEl>
                                          </p:spTgt>
                                        </p:tgtEl>
                                        <p:attrNameLst>
                                          <p:attrName>style.visibility</p:attrName>
                                        </p:attrNameLst>
                                      </p:cBhvr>
                                      <p:to>
                                        <p:strVal val="hidden"/>
                                      </p:to>
                                    </p:set>
                                  </p:childTnLst>
                                </p:cTn>
                              </p:par>
                            </p:childTnLst>
                          </p:cTn>
                        </p:par>
                        <p:par>
                          <p:cTn id="72" fill="hold" nodeType="afterGroup">
                            <p:stCondLst>
                              <p:cond delay="0"/>
                            </p:stCondLst>
                            <p:childTnLst>
                              <p:par>
                                <p:cTn id="73" presetID="1" presetClass="entr" presetSubtype="0" fill="hold" nodeType="afterEffect">
                                  <p:stCondLst>
                                    <p:cond delay="0"/>
                                  </p:stCondLst>
                                  <p:childTnLst>
                                    <p:set>
                                      <p:cBhvr>
                                        <p:cTn id="74" dur="1" fill="hold">
                                          <p:stCondLst>
                                            <p:cond delay="0"/>
                                          </p:stCondLst>
                                        </p:cTn>
                                        <p:tgtEl>
                                          <p:spTgt spid="30731">
                                            <p:txEl>
                                              <p:pRg st="0" end="0"/>
                                            </p:txEl>
                                          </p:spTgt>
                                        </p:tgtEl>
                                        <p:attrNameLst>
                                          <p:attrName>style.visibility</p:attrName>
                                        </p:attrNameLst>
                                      </p:cBhvr>
                                      <p:to>
                                        <p:strVal val="visible"/>
                                      </p:to>
                                    </p:set>
                                  </p:childTnLst>
                                </p:cTn>
                              </p:par>
                            </p:childTnLst>
                          </p:cTn>
                        </p:par>
                        <p:par>
                          <p:cTn id="75" fill="hold" nodeType="afterGroup">
                            <p:stCondLst>
                              <p:cond delay="0"/>
                            </p:stCondLst>
                            <p:childTnLst>
                              <p:par>
                                <p:cTn id="76" presetID="1" presetClass="entr" presetSubtype="0" fill="hold" nodeType="afterEffect">
                                  <p:stCondLst>
                                    <p:cond delay="0"/>
                                  </p:stCondLst>
                                  <p:childTnLst>
                                    <p:set>
                                      <p:cBhvr>
                                        <p:cTn id="77" dur="1" fill="hold">
                                          <p:stCondLst>
                                            <p:cond delay="0"/>
                                          </p:stCondLst>
                                        </p:cTn>
                                        <p:tgtEl>
                                          <p:spTgt spid="30731">
                                            <p:txEl>
                                              <p:pRg st="1" end="1"/>
                                            </p:txEl>
                                          </p:spTgt>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nodeType="clickEffect">
                                  <p:stCondLst>
                                    <p:cond delay="0"/>
                                  </p:stCondLst>
                                  <p:childTnLst>
                                    <p:set>
                                      <p:cBhvr>
                                        <p:cTn id="81" dur="1" fill="hold">
                                          <p:stCondLst>
                                            <p:cond delay="0"/>
                                          </p:stCondLst>
                                        </p:cTn>
                                        <p:tgtEl>
                                          <p:spTgt spid="30731">
                                            <p:txEl>
                                              <p:pRg st="2" end="2"/>
                                            </p:txEl>
                                          </p:spTgt>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nodeType="clickEffect">
                                  <p:stCondLst>
                                    <p:cond delay="0"/>
                                  </p:stCondLst>
                                  <p:childTnLst>
                                    <p:set>
                                      <p:cBhvr>
                                        <p:cTn id="85" dur="1" fill="hold">
                                          <p:stCondLst>
                                            <p:cond delay="0"/>
                                          </p:stCondLst>
                                        </p:cTn>
                                        <p:tgtEl>
                                          <p:spTgt spid="30731">
                                            <p:txEl>
                                              <p:pRg st="3" end="3"/>
                                            </p:txEl>
                                          </p:spTgt>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nodeType="clickEffect">
                                  <p:stCondLst>
                                    <p:cond delay="0"/>
                                  </p:stCondLst>
                                  <p:childTnLst>
                                    <p:set>
                                      <p:cBhvr>
                                        <p:cTn id="89" dur="1" fill="hold">
                                          <p:stCondLst>
                                            <p:cond delay="0"/>
                                          </p:stCondLst>
                                        </p:cTn>
                                        <p:tgtEl>
                                          <p:spTgt spid="30731">
                                            <p:txEl>
                                              <p:pRg st="4" end="4"/>
                                            </p:txEl>
                                          </p:spTgt>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nodeType="clickEffect">
                                  <p:stCondLst>
                                    <p:cond delay="0"/>
                                  </p:stCondLst>
                                  <p:childTnLst>
                                    <p:set>
                                      <p:cBhvr>
                                        <p:cTn id="93" dur="1" fill="hold">
                                          <p:stCondLst>
                                            <p:cond delay="0"/>
                                          </p:stCondLst>
                                        </p:cTn>
                                        <p:tgtEl>
                                          <p:spTgt spid="30731">
                                            <p:txEl>
                                              <p:pRg st="5" end="5"/>
                                            </p:txEl>
                                          </p:spTgt>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nodeType="clickEffect">
                                  <p:stCondLst>
                                    <p:cond delay="0"/>
                                  </p:stCondLst>
                                  <p:childTnLst>
                                    <p:set>
                                      <p:cBhvr>
                                        <p:cTn id="97" dur="1" fill="hold">
                                          <p:stCondLst>
                                            <p:cond delay="0"/>
                                          </p:stCondLst>
                                        </p:cTn>
                                        <p:tgtEl>
                                          <p:spTgt spid="30731">
                                            <p:txEl>
                                              <p:pRg st="6" end="6"/>
                                            </p:txEl>
                                          </p:spTgt>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nodeType="clickEffect">
                                  <p:stCondLst>
                                    <p:cond delay="0"/>
                                  </p:stCondLst>
                                  <p:childTnLst>
                                    <p:set>
                                      <p:cBhvr>
                                        <p:cTn id="101" dur="1" fill="hold">
                                          <p:stCondLst>
                                            <p:cond delay="0"/>
                                          </p:stCondLst>
                                        </p:cTn>
                                        <p:tgtEl>
                                          <p:spTgt spid="30731">
                                            <p:txEl>
                                              <p:pRg st="7" end="7"/>
                                            </p:txEl>
                                          </p:spTgt>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xit" presetSubtype="0" fill="hold" nodeType="clickEffect">
                                  <p:stCondLst>
                                    <p:cond delay="0"/>
                                  </p:stCondLst>
                                  <p:childTnLst>
                                    <p:set>
                                      <p:cBhvr>
                                        <p:cTn id="105" dur="1" fill="hold">
                                          <p:stCondLst>
                                            <p:cond delay="0"/>
                                          </p:stCondLst>
                                        </p:cTn>
                                        <p:tgtEl>
                                          <p:spTgt spid="30731">
                                            <p:txEl>
                                              <p:pRg st="0" end="0"/>
                                            </p:txEl>
                                          </p:spTgt>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30731">
                                            <p:txEl>
                                              <p:pRg st="1" end="1"/>
                                            </p:txEl>
                                          </p:spTgt>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30731">
                                            <p:txEl>
                                              <p:pRg st="2" end="2"/>
                                            </p:txEl>
                                          </p:spTgt>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30731">
                                            <p:txEl>
                                              <p:pRg st="3" end="3"/>
                                            </p:txEl>
                                          </p:spTgt>
                                        </p:tgtEl>
                                        <p:attrNameLst>
                                          <p:attrName>style.visibility</p:attrName>
                                        </p:attrNameLst>
                                      </p:cBhvr>
                                      <p:to>
                                        <p:strVal val="hidden"/>
                                      </p:to>
                                    </p:set>
                                  </p:childTnLst>
                                </p:cTn>
                              </p:par>
                              <p:par>
                                <p:cTn id="112" presetID="1" presetClass="exit" presetSubtype="0" fill="hold" nodeType="withEffect">
                                  <p:stCondLst>
                                    <p:cond delay="0"/>
                                  </p:stCondLst>
                                  <p:childTnLst>
                                    <p:set>
                                      <p:cBhvr>
                                        <p:cTn id="113" dur="1" fill="hold">
                                          <p:stCondLst>
                                            <p:cond delay="0"/>
                                          </p:stCondLst>
                                        </p:cTn>
                                        <p:tgtEl>
                                          <p:spTgt spid="30731">
                                            <p:txEl>
                                              <p:pRg st="4" end="4"/>
                                            </p:txEl>
                                          </p:spTgt>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30731">
                                            <p:txEl>
                                              <p:pRg st="5" end="5"/>
                                            </p:txEl>
                                          </p:spTgt>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30731">
                                            <p:txEl>
                                              <p:pRg st="6" end="6"/>
                                            </p:txEl>
                                          </p:spTgt>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30731">
                                            <p:txEl>
                                              <p:pRg st="7" end="7"/>
                                            </p:txEl>
                                          </p:spTgt>
                                        </p:tgtEl>
                                        <p:attrNameLst>
                                          <p:attrName>style.visibility</p:attrName>
                                        </p:attrNameLst>
                                      </p:cBhvr>
                                      <p:to>
                                        <p:strVal val="hidden"/>
                                      </p:to>
                                    </p:set>
                                  </p:childTnLst>
                                </p:cTn>
                              </p:par>
                            </p:childTnLst>
                          </p:cTn>
                        </p:par>
                        <p:par>
                          <p:cTn id="120" fill="hold" nodeType="afterGroup">
                            <p:stCondLst>
                              <p:cond delay="0"/>
                            </p:stCondLst>
                            <p:childTnLst>
                              <p:par>
                                <p:cTn id="121" presetID="1" presetClass="entr" presetSubtype="0" fill="hold" nodeType="afterEffect">
                                  <p:stCondLst>
                                    <p:cond delay="0"/>
                                  </p:stCondLst>
                                  <p:childTnLst>
                                    <p:set>
                                      <p:cBhvr>
                                        <p:cTn id="122" dur="1" fill="hold">
                                          <p:stCondLst>
                                            <p:cond delay="0"/>
                                          </p:stCondLst>
                                        </p:cTn>
                                        <p:tgtEl>
                                          <p:spTgt spid="30732">
                                            <p:txEl>
                                              <p:pRg st="0" end="0"/>
                                            </p:txEl>
                                          </p:spTgt>
                                        </p:tgtEl>
                                        <p:attrNameLst>
                                          <p:attrName>style.visibility</p:attrName>
                                        </p:attrNameLst>
                                      </p:cBhvr>
                                      <p:to>
                                        <p:strVal val="visible"/>
                                      </p:to>
                                    </p:set>
                                  </p:childTnLst>
                                </p:cTn>
                              </p:par>
                            </p:childTnLst>
                          </p:cTn>
                        </p:par>
                        <p:par>
                          <p:cTn id="123" fill="hold" nodeType="afterGroup">
                            <p:stCondLst>
                              <p:cond delay="0"/>
                            </p:stCondLst>
                            <p:childTnLst>
                              <p:par>
                                <p:cTn id="124" presetID="1" presetClass="entr" presetSubtype="0" fill="hold" nodeType="afterEffect">
                                  <p:stCondLst>
                                    <p:cond delay="0"/>
                                  </p:stCondLst>
                                  <p:childTnLst>
                                    <p:set>
                                      <p:cBhvr>
                                        <p:cTn id="125" dur="1" fill="hold">
                                          <p:stCondLst>
                                            <p:cond delay="0"/>
                                          </p:stCondLst>
                                        </p:cTn>
                                        <p:tgtEl>
                                          <p:spTgt spid="30732">
                                            <p:txEl>
                                              <p:pRg st="1" end="1"/>
                                            </p:txEl>
                                          </p:spTgt>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xit" presetSubtype="0" fill="hold" nodeType="clickEffect">
                                  <p:stCondLst>
                                    <p:cond delay="0"/>
                                  </p:stCondLst>
                                  <p:childTnLst>
                                    <p:set>
                                      <p:cBhvr>
                                        <p:cTn id="129" dur="1" fill="hold">
                                          <p:stCondLst>
                                            <p:cond delay="0"/>
                                          </p:stCondLst>
                                        </p:cTn>
                                        <p:tgtEl>
                                          <p:spTgt spid="30732">
                                            <p:txEl>
                                              <p:pRg st="0" end="0"/>
                                            </p:txEl>
                                          </p:spTgt>
                                        </p:tgtEl>
                                        <p:attrNameLst>
                                          <p:attrName>style.visibility</p:attrName>
                                        </p:attrNameLst>
                                      </p:cBhvr>
                                      <p:to>
                                        <p:strVal val="hidden"/>
                                      </p:to>
                                    </p:set>
                                  </p:childTnLst>
                                </p:cTn>
                              </p:par>
                              <p:par>
                                <p:cTn id="130" presetID="1" presetClass="exit" presetSubtype="0" fill="hold" nodeType="withEffect">
                                  <p:stCondLst>
                                    <p:cond delay="0"/>
                                  </p:stCondLst>
                                  <p:childTnLst>
                                    <p:set>
                                      <p:cBhvr>
                                        <p:cTn id="131" dur="1" fill="hold">
                                          <p:stCondLst>
                                            <p:cond delay="0"/>
                                          </p:stCondLst>
                                        </p:cTn>
                                        <p:tgtEl>
                                          <p:spTgt spid="30732">
                                            <p:txEl>
                                              <p:pRg st="1" end="1"/>
                                            </p:txEl>
                                          </p:spTgt>
                                        </p:tgtEl>
                                        <p:attrNameLst>
                                          <p:attrName>style.visibility</p:attrName>
                                        </p:attrNameLst>
                                      </p:cBhvr>
                                      <p:to>
                                        <p:strVal val="hidden"/>
                                      </p:to>
                                    </p:set>
                                  </p:childTnLst>
                                </p:cTn>
                              </p:par>
                            </p:childTnLst>
                          </p:cTn>
                        </p:par>
                        <p:par>
                          <p:cTn id="132" fill="hold" nodeType="afterGroup">
                            <p:stCondLst>
                              <p:cond delay="0"/>
                            </p:stCondLst>
                            <p:childTnLst>
                              <p:par>
                                <p:cTn id="133" presetID="1" presetClass="entr" presetSubtype="0" fill="hold" nodeType="afterEffect">
                                  <p:stCondLst>
                                    <p:cond delay="0"/>
                                  </p:stCondLst>
                                  <p:childTnLst>
                                    <p:set>
                                      <p:cBhvr>
                                        <p:cTn id="134" dur="1" fill="hold">
                                          <p:stCondLst>
                                            <p:cond delay="0"/>
                                          </p:stCondLst>
                                        </p:cTn>
                                        <p:tgtEl>
                                          <p:spTgt spid="30733">
                                            <p:txEl>
                                              <p:pRg st="0" end="0"/>
                                            </p:txEl>
                                          </p:spTgt>
                                        </p:tgtEl>
                                        <p:attrNameLst>
                                          <p:attrName>style.visibility</p:attrName>
                                        </p:attrNameLst>
                                      </p:cBhvr>
                                      <p:to>
                                        <p:strVal val="visible"/>
                                      </p:to>
                                    </p:set>
                                  </p:childTnLst>
                                </p:cTn>
                              </p:par>
                            </p:childTnLst>
                          </p:cTn>
                        </p:par>
                        <p:par>
                          <p:cTn id="135" fill="hold" nodeType="afterGroup">
                            <p:stCondLst>
                              <p:cond delay="0"/>
                            </p:stCondLst>
                            <p:childTnLst>
                              <p:par>
                                <p:cTn id="136" presetID="1" presetClass="entr" presetSubtype="0" fill="hold" nodeType="afterEffect">
                                  <p:stCondLst>
                                    <p:cond delay="0"/>
                                  </p:stCondLst>
                                  <p:childTnLst>
                                    <p:set>
                                      <p:cBhvr>
                                        <p:cTn id="137" dur="1" fill="hold">
                                          <p:stCondLst>
                                            <p:cond delay="0"/>
                                          </p:stCondLst>
                                        </p:cTn>
                                        <p:tgtEl>
                                          <p:spTgt spid="307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7" grpId="1"/>
      <p:bldP spid="30729" grpId="0"/>
      <p:bldP spid="30729"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3314" name="Заголовок 2">
            <a:extLst>
              <a:ext uri="{FF2B5EF4-FFF2-40B4-BE49-F238E27FC236}">
                <a16:creationId xmlns="" xmlns:a16="http://schemas.microsoft.com/office/drawing/2014/main" id="{CB62A37D-9844-164D-4B3D-578F4D6C4058}"/>
              </a:ext>
            </a:extLst>
          </p:cNvPr>
          <p:cNvSpPr>
            <a:spLocks/>
          </p:cNvSpPr>
          <p:nvPr/>
        </p:nvSpPr>
        <p:spPr bwMode="auto">
          <a:xfrm>
            <a:off x="1042988" y="188913"/>
            <a:ext cx="7273925" cy="63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ru-RU" altLang="ru-RU" sz="4400" b="1">
                <a:solidFill>
                  <a:schemeClr val="tx2"/>
                </a:solidFill>
                <a:latin typeface="Calibri" panose="020F0502020204030204" pitchFamily="34" charset="0"/>
              </a:rPr>
              <a:t>Опорный конспект</a:t>
            </a:r>
          </a:p>
        </p:txBody>
      </p:sp>
      <p:sp>
        <p:nvSpPr>
          <p:cNvPr id="24" name="Rectangle 3">
            <a:extLst>
              <a:ext uri="{FF2B5EF4-FFF2-40B4-BE49-F238E27FC236}">
                <a16:creationId xmlns="" xmlns:a16="http://schemas.microsoft.com/office/drawing/2014/main" id="{1BFCCF11-F7BF-0141-43C6-1E9D6AD80500}"/>
              </a:ext>
            </a:extLst>
          </p:cNvPr>
          <p:cNvSpPr>
            <a:spLocks noChangeArrowheads="1"/>
          </p:cNvSpPr>
          <p:nvPr/>
        </p:nvSpPr>
        <p:spPr bwMode="auto">
          <a:xfrm>
            <a:off x="4716463" y="2852738"/>
            <a:ext cx="30956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Натурная </a:t>
            </a:r>
          </a:p>
        </p:txBody>
      </p:sp>
      <p:sp>
        <p:nvSpPr>
          <p:cNvPr id="26" name="Rectangle 5">
            <a:extLst>
              <a:ext uri="{FF2B5EF4-FFF2-40B4-BE49-F238E27FC236}">
                <a16:creationId xmlns="" xmlns:a16="http://schemas.microsoft.com/office/drawing/2014/main" id="{A35105F5-7ED6-B0EF-2956-4C91E1029747}"/>
              </a:ext>
            </a:extLst>
          </p:cNvPr>
          <p:cNvSpPr>
            <a:spLocks noChangeArrowheads="1"/>
          </p:cNvSpPr>
          <p:nvPr/>
        </p:nvSpPr>
        <p:spPr bwMode="auto">
          <a:xfrm>
            <a:off x="4716463" y="3500438"/>
            <a:ext cx="30956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Информационная</a:t>
            </a:r>
          </a:p>
        </p:txBody>
      </p:sp>
      <p:sp>
        <p:nvSpPr>
          <p:cNvPr id="30" name="Line 8">
            <a:extLst>
              <a:ext uri="{FF2B5EF4-FFF2-40B4-BE49-F238E27FC236}">
                <a16:creationId xmlns="" xmlns:a16="http://schemas.microsoft.com/office/drawing/2014/main" id="{4CD8AADB-1332-DBEC-283E-F14BBECBDA48}"/>
              </a:ext>
            </a:extLst>
          </p:cNvPr>
          <p:cNvSpPr>
            <a:spLocks noChangeShapeType="1"/>
          </p:cNvSpPr>
          <p:nvPr/>
        </p:nvSpPr>
        <p:spPr bwMode="auto">
          <a:xfrm flipH="1">
            <a:off x="3563938" y="2997200"/>
            <a:ext cx="1152525" cy="43180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23564" name="Text Box 12">
            <a:extLst>
              <a:ext uri="{FF2B5EF4-FFF2-40B4-BE49-F238E27FC236}">
                <a16:creationId xmlns="" xmlns:a16="http://schemas.microsoft.com/office/drawing/2014/main" id="{3411D47B-502D-C00E-2194-A48346A1620B}"/>
              </a:ext>
            </a:extLst>
          </p:cNvPr>
          <p:cNvSpPr txBox="1">
            <a:spLocks noChangeArrowheads="1"/>
          </p:cNvSpPr>
          <p:nvPr/>
        </p:nvSpPr>
        <p:spPr bwMode="auto">
          <a:xfrm>
            <a:off x="539750" y="765175"/>
            <a:ext cx="8280400" cy="1674813"/>
          </a:xfrm>
          <a:prstGeom prst="rect">
            <a:avLst/>
          </a:prstGeom>
          <a:noFill/>
          <a:ln w="28575">
            <a:solidFill>
              <a:srgbClr val="0066CC"/>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10000"/>
              </a:spcBef>
            </a:pPr>
            <a:r>
              <a:rPr lang="ru-RU" altLang="ru-RU" sz="2000" b="1" i="1"/>
              <a:t>Модель </a:t>
            </a:r>
            <a:r>
              <a:rPr lang="ru-RU" altLang="ru-RU" sz="2000"/>
              <a:t>- это новый объект, который отражает существенные с точки зрения цели моделирования признаки изучаемого предмета, процесса или явления.</a:t>
            </a:r>
          </a:p>
          <a:p>
            <a:pPr algn="just" eaLnBrk="1" hangingPunct="1">
              <a:spcBef>
                <a:spcPct val="10000"/>
              </a:spcBef>
            </a:pPr>
            <a:r>
              <a:rPr lang="ru-RU" altLang="ru-RU" sz="2000" b="1" i="1"/>
              <a:t>Моделирование</a:t>
            </a:r>
            <a:r>
              <a:rPr lang="ru-RU" altLang="ru-RU" sz="2000"/>
              <a:t> - метод познания, заключающийся в создании и исследовании моделей.</a:t>
            </a:r>
          </a:p>
        </p:txBody>
      </p:sp>
      <p:sp>
        <p:nvSpPr>
          <p:cNvPr id="2" name="Line 8">
            <a:extLst>
              <a:ext uri="{FF2B5EF4-FFF2-40B4-BE49-F238E27FC236}">
                <a16:creationId xmlns="" xmlns:a16="http://schemas.microsoft.com/office/drawing/2014/main" id="{3495D020-D3AE-9DD6-C435-55100D3D373D}"/>
              </a:ext>
            </a:extLst>
          </p:cNvPr>
          <p:cNvSpPr>
            <a:spLocks noChangeShapeType="1"/>
          </p:cNvSpPr>
          <p:nvPr/>
        </p:nvSpPr>
        <p:spPr bwMode="auto">
          <a:xfrm flipH="1" flipV="1">
            <a:off x="3635375" y="3429000"/>
            <a:ext cx="1081088" cy="215900"/>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23" name="Rectangle 6">
            <a:extLst>
              <a:ext uri="{FF2B5EF4-FFF2-40B4-BE49-F238E27FC236}">
                <a16:creationId xmlns="" xmlns:a16="http://schemas.microsoft.com/office/drawing/2014/main" id="{2F94E02B-2369-384E-9591-DD0CB0F357DA}"/>
              </a:ext>
            </a:extLst>
          </p:cNvPr>
          <p:cNvSpPr>
            <a:spLocks noChangeArrowheads="1"/>
          </p:cNvSpPr>
          <p:nvPr/>
        </p:nvSpPr>
        <p:spPr bwMode="auto">
          <a:xfrm>
            <a:off x="755650" y="3213100"/>
            <a:ext cx="295275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Модель </a:t>
            </a:r>
          </a:p>
        </p:txBody>
      </p:sp>
      <p:sp>
        <p:nvSpPr>
          <p:cNvPr id="3" name="Rectangle 3">
            <a:extLst>
              <a:ext uri="{FF2B5EF4-FFF2-40B4-BE49-F238E27FC236}">
                <a16:creationId xmlns="" xmlns:a16="http://schemas.microsoft.com/office/drawing/2014/main" id="{F926C83C-6B0A-02BA-79EF-F392E4DDED40}"/>
              </a:ext>
            </a:extLst>
          </p:cNvPr>
          <p:cNvSpPr>
            <a:spLocks noChangeArrowheads="1"/>
          </p:cNvSpPr>
          <p:nvPr/>
        </p:nvSpPr>
        <p:spPr bwMode="auto">
          <a:xfrm>
            <a:off x="4643438" y="4508500"/>
            <a:ext cx="316865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Предметная область</a:t>
            </a:r>
          </a:p>
        </p:txBody>
      </p:sp>
      <p:sp>
        <p:nvSpPr>
          <p:cNvPr id="4" name="Rectangle 5">
            <a:extLst>
              <a:ext uri="{FF2B5EF4-FFF2-40B4-BE49-F238E27FC236}">
                <a16:creationId xmlns="" xmlns:a16="http://schemas.microsoft.com/office/drawing/2014/main" id="{F0C9258B-91ED-E89F-8925-52E19AE7AE97}"/>
              </a:ext>
            </a:extLst>
          </p:cNvPr>
          <p:cNvSpPr>
            <a:spLocks noChangeArrowheads="1"/>
          </p:cNvSpPr>
          <p:nvPr/>
        </p:nvSpPr>
        <p:spPr bwMode="auto">
          <a:xfrm>
            <a:off x="4643438" y="5156200"/>
            <a:ext cx="316865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Временной фактор</a:t>
            </a:r>
          </a:p>
        </p:txBody>
      </p:sp>
      <p:sp>
        <p:nvSpPr>
          <p:cNvPr id="5" name="Line 8">
            <a:extLst>
              <a:ext uri="{FF2B5EF4-FFF2-40B4-BE49-F238E27FC236}">
                <a16:creationId xmlns="" xmlns:a16="http://schemas.microsoft.com/office/drawing/2014/main" id="{0BF956DF-7744-40C3-C5AF-8599093A323E}"/>
              </a:ext>
            </a:extLst>
          </p:cNvPr>
          <p:cNvSpPr>
            <a:spLocks noChangeShapeType="1"/>
          </p:cNvSpPr>
          <p:nvPr/>
        </p:nvSpPr>
        <p:spPr bwMode="auto">
          <a:xfrm flipH="1">
            <a:off x="3419475" y="4724400"/>
            <a:ext cx="1225550" cy="576263"/>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6" name="Line 8">
            <a:extLst>
              <a:ext uri="{FF2B5EF4-FFF2-40B4-BE49-F238E27FC236}">
                <a16:creationId xmlns="" xmlns:a16="http://schemas.microsoft.com/office/drawing/2014/main" id="{272FC7BD-C6E6-7B19-88D7-74C3E444F948}"/>
              </a:ext>
            </a:extLst>
          </p:cNvPr>
          <p:cNvSpPr>
            <a:spLocks noChangeShapeType="1"/>
          </p:cNvSpPr>
          <p:nvPr/>
        </p:nvSpPr>
        <p:spPr bwMode="auto">
          <a:xfrm flipH="1">
            <a:off x="3492500" y="5373688"/>
            <a:ext cx="1150938" cy="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7" name="Rectangle 5">
            <a:extLst>
              <a:ext uri="{FF2B5EF4-FFF2-40B4-BE49-F238E27FC236}">
                <a16:creationId xmlns="" xmlns:a16="http://schemas.microsoft.com/office/drawing/2014/main" id="{D3F6A861-6ABC-B76C-E83F-E54AF069D21F}"/>
              </a:ext>
            </a:extLst>
          </p:cNvPr>
          <p:cNvSpPr>
            <a:spLocks noChangeArrowheads="1"/>
          </p:cNvSpPr>
          <p:nvPr/>
        </p:nvSpPr>
        <p:spPr bwMode="auto">
          <a:xfrm>
            <a:off x="4716463" y="5803900"/>
            <a:ext cx="30956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Форма представления</a:t>
            </a:r>
          </a:p>
        </p:txBody>
      </p:sp>
      <p:sp>
        <p:nvSpPr>
          <p:cNvPr id="8" name="Line 8">
            <a:extLst>
              <a:ext uri="{FF2B5EF4-FFF2-40B4-BE49-F238E27FC236}">
                <a16:creationId xmlns="" xmlns:a16="http://schemas.microsoft.com/office/drawing/2014/main" id="{DBBF7934-AB91-8151-AC02-AC1591BD6308}"/>
              </a:ext>
            </a:extLst>
          </p:cNvPr>
          <p:cNvSpPr>
            <a:spLocks noChangeShapeType="1"/>
          </p:cNvSpPr>
          <p:nvPr/>
        </p:nvSpPr>
        <p:spPr bwMode="auto">
          <a:xfrm flipH="1" flipV="1">
            <a:off x="3419475" y="5516563"/>
            <a:ext cx="1296988" cy="433387"/>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9" name="Rectangle 6">
            <a:extLst>
              <a:ext uri="{FF2B5EF4-FFF2-40B4-BE49-F238E27FC236}">
                <a16:creationId xmlns="" xmlns:a16="http://schemas.microsoft.com/office/drawing/2014/main" id="{A485723F-5FF0-5FC4-136B-3CA010AE00D8}"/>
              </a:ext>
            </a:extLst>
          </p:cNvPr>
          <p:cNvSpPr>
            <a:spLocks noChangeArrowheads="1"/>
          </p:cNvSpPr>
          <p:nvPr/>
        </p:nvSpPr>
        <p:spPr bwMode="auto">
          <a:xfrm>
            <a:off x="682625" y="4725988"/>
            <a:ext cx="2952750" cy="12954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Классификация </a:t>
            </a:r>
          </a:p>
          <a:p>
            <a:pPr>
              <a:defRPr/>
            </a:pPr>
            <a:r>
              <a:rPr lang="ru-RU" sz="2200" b="1">
                <a:solidFill>
                  <a:srgbClr val="FFFFFF"/>
                </a:solidFill>
                <a:latin typeface="Arial" charset="0"/>
                <a:cs typeface="Arial" charset="0"/>
              </a:rPr>
              <a:t>моделей</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3564">
                                            <p:txEl>
                                              <p:pRg st="0" end="0"/>
                                            </p:txEl>
                                          </p:spTgt>
                                        </p:tgtEl>
                                        <p:attrNameLst>
                                          <p:attrName>style.visibility</p:attrName>
                                        </p:attrNameLst>
                                      </p:cBhvr>
                                      <p:to>
                                        <p:strVal val="visible"/>
                                      </p:to>
                                    </p:set>
                                    <p:animEffect transition="in" filter="fade">
                                      <p:cBhvr>
                                        <p:cTn id="7" dur="1000"/>
                                        <p:tgtEl>
                                          <p:spTgt spid="23564">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3564">
                                            <p:txEl>
                                              <p:pRg st="1" end="1"/>
                                            </p:txEl>
                                          </p:spTgt>
                                        </p:tgtEl>
                                        <p:attrNameLst>
                                          <p:attrName>style.visibility</p:attrName>
                                        </p:attrNameLst>
                                      </p:cBhvr>
                                      <p:to>
                                        <p:strVal val="visible"/>
                                      </p:to>
                                    </p:set>
                                    <p:animEffect transition="in" filter="fade">
                                      <p:cBhvr>
                                        <p:cTn id="11" dur="1000"/>
                                        <p:tgtEl>
                                          <p:spTgt spid="23564">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1000"/>
                                        <p:tgtEl>
                                          <p:spTgt spid="30"/>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par>
                          <p:cTn id="24" fill="hold" nodeType="afterGroup">
                            <p:stCondLst>
                              <p:cond delay="5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childTnLst>
                                </p:cTn>
                              </p:par>
                            </p:childTnLst>
                          </p:cTn>
                        </p:par>
                        <p:par>
                          <p:cTn id="36" fill="hold" nodeType="afterGroup">
                            <p:stCondLst>
                              <p:cond delay="80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childTnLst>
                          </p:cTn>
                        </p:par>
                        <p:par>
                          <p:cTn id="40" fill="hold" nodeType="afterGroup">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childTnLst>
                                </p:cTn>
                              </p:par>
                            </p:childTnLst>
                          </p:cTn>
                        </p:par>
                        <p:par>
                          <p:cTn id="44" fill="hold" nodeType="afterGroup">
                            <p:stCondLst>
                              <p:cond delay="10000"/>
                            </p:stCondLst>
                            <p:childTnLst>
                              <p:par>
                                <p:cTn id="45" presetID="22" presetClass="entr" presetSubtype="8"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1000"/>
                                        <p:tgtEl>
                                          <p:spTgt spid="6"/>
                                        </p:tgtEl>
                                      </p:cBhvr>
                                    </p:animEffect>
                                  </p:childTnLst>
                                </p:cTn>
                              </p:par>
                            </p:childTnLst>
                          </p:cTn>
                        </p:par>
                        <p:par>
                          <p:cTn id="48" fill="hold" nodeType="afterGroup">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childTnLst>
                                </p:cTn>
                              </p:par>
                            </p:childTnLst>
                          </p:cTn>
                        </p:par>
                        <p:par>
                          <p:cTn id="52" fill="hold" nodeType="afterGroup">
                            <p:stCondLst>
                              <p:cond delay="12000"/>
                            </p:stCondLst>
                            <p:childTnLst>
                              <p:par>
                                <p:cTn id="53" presetID="22" presetClass="entr" presetSubtype="8"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1000"/>
                                        <p:tgtEl>
                                          <p:spTgt spid="8"/>
                                        </p:tgtEl>
                                      </p:cBhvr>
                                    </p:animEffect>
                                  </p:childTnLst>
                                </p:cTn>
                              </p:par>
                            </p:childTnLst>
                          </p:cTn>
                        </p:par>
                        <p:par>
                          <p:cTn id="56" fill="hold" nodeType="afterGroup">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3" grpId="0" animBg="1"/>
      <p:bldP spid="3" grpId="0" animBg="1"/>
      <p:bldP spid="4" grpId="0" animBg="1"/>
      <p:bldP spid="7"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Заголовок 3">
            <a:extLst>
              <a:ext uri="{FF2B5EF4-FFF2-40B4-BE49-F238E27FC236}">
                <a16:creationId xmlns="" xmlns:a16="http://schemas.microsoft.com/office/drawing/2014/main" id="{87A4192A-EDD2-8552-9FB3-B8A1F7BF2898}"/>
              </a:ext>
            </a:extLst>
          </p:cNvPr>
          <p:cNvSpPr>
            <a:spLocks/>
          </p:cNvSpPr>
          <p:nvPr/>
        </p:nvSpPr>
        <p:spPr bwMode="auto">
          <a:xfrm>
            <a:off x="1042988" y="188913"/>
            <a:ext cx="7643812" cy="633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r>
              <a:rPr lang="ru-RU" altLang="ru-RU" sz="4400" b="1">
                <a:solidFill>
                  <a:schemeClr val="bg1"/>
                </a:solidFill>
                <a:latin typeface="Calibri" panose="020F0502020204030204" pitchFamily="34" charset="0"/>
              </a:rPr>
              <a:t>Ключевые слова</a:t>
            </a:r>
          </a:p>
        </p:txBody>
      </p:sp>
      <p:sp>
        <p:nvSpPr>
          <p:cNvPr id="12291" name="Объект 4">
            <a:extLst>
              <a:ext uri="{FF2B5EF4-FFF2-40B4-BE49-F238E27FC236}">
                <a16:creationId xmlns="" xmlns:a16="http://schemas.microsoft.com/office/drawing/2014/main" id="{5B22ADB9-2081-F75A-1C1B-0510401B16B2}"/>
              </a:ext>
            </a:extLst>
          </p:cNvPr>
          <p:cNvSpPr>
            <a:spLocks/>
          </p:cNvSpPr>
          <p:nvPr/>
        </p:nvSpPr>
        <p:spPr bwMode="auto">
          <a:xfrm>
            <a:off x="323850" y="1052513"/>
            <a:ext cx="8362950" cy="5073650"/>
          </a:xfrm>
          <a:prstGeom prst="rect">
            <a:avLst/>
          </a:prstGeom>
          <a:noFill/>
          <a:ln w="9525">
            <a:noFill/>
            <a:miter lim="800000"/>
            <a:headEnd/>
            <a:tailEnd/>
          </a:ln>
        </p:spPr>
        <p:txBody>
          <a:bodyPr/>
          <a:lstStyle/>
          <a:p>
            <a:pPr marL="182563" indent="350838" algn="l">
              <a:lnSpc>
                <a:spcPct val="120000"/>
              </a:lnSpc>
              <a:buFontTx/>
              <a:buChar char="•"/>
              <a:defRPr/>
            </a:pPr>
            <a:r>
              <a:rPr lang="ru-RU" sz="3200" b="1" dirty="0">
                <a:latin typeface="Arial" charset="0"/>
                <a:cs typeface="Arial" charset="0"/>
              </a:rPr>
              <a:t> модель</a:t>
            </a:r>
          </a:p>
          <a:p>
            <a:pPr marL="182563" indent="350838" algn="l">
              <a:lnSpc>
                <a:spcPct val="120000"/>
              </a:lnSpc>
              <a:buFontTx/>
              <a:buChar char="•"/>
              <a:defRPr/>
            </a:pPr>
            <a:r>
              <a:rPr lang="ru-RU" sz="3200" b="1" dirty="0">
                <a:latin typeface="Arial" charset="0"/>
                <a:cs typeface="Arial" charset="0"/>
              </a:rPr>
              <a:t> моделирование</a:t>
            </a:r>
          </a:p>
          <a:p>
            <a:pPr marL="182563" indent="350838" algn="l">
              <a:lnSpc>
                <a:spcPct val="120000"/>
              </a:lnSpc>
              <a:buFontTx/>
              <a:buChar char="•"/>
              <a:defRPr/>
            </a:pPr>
            <a:r>
              <a:rPr lang="ru-RU" sz="3200" b="1" dirty="0">
                <a:latin typeface="Arial" charset="0"/>
                <a:cs typeface="Arial" charset="0"/>
              </a:rPr>
              <a:t> цель моделирования</a:t>
            </a:r>
          </a:p>
          <a:p>
            <a:pPr marL="182563" indent="350838" algn="l">
              <a:lnSpc>
                <a:spcPct val="120000"/>
              </a:lnSpc>
              <a:buFontTx/>
              <a:buChar char="•"/>
              <a:defRPr/>
            </a:pPr>
            <a:r>
              <a:rPr lang="ru-RU" sz="3200" b="1" dirty="0">
                <a:latin typeface="Arial" charset="0"/>
                <a:cs typeface="Arial" charset="0"/>
              </a:rPr>
              <a:t> натурная (материальная) модель</a:t>
            </a:r>
          </a:p>
          <a:p>
            <a:pPr marL="182563" indent="350838" algn="l">
              <a:lnSpc>
                <a:spcPct val="120000"/>
              </a:lnSpc>
              <a:buFontTx/>
              <a:buChar char="•"/>
              <a:defRPr/>
            </a:pPr>
            <a:r>
              <a:rPr lang="ru-RU" sz="3200" b="1" dirty="0">
                <a:latin typeface="Arial" charset="0"/>
                <a:cs typeface="Arial" charset="0"/>
              </a:rPr>
              <a:t> информационная модель</a:t>
            </a:r>
          </a:p>
          <a:p>
            <a:pPr marL="182563" indent="350838" algn="l">
              <a:lnSpc>
                <a:spcPct val="120000"/>
              </a:lnSpc>
              <a:buFontTx/>
              <a:buChar char="•"/>
              <a:defRPr/>
            </a:pPr>
            <a:r>
              <a:rPr lang="ru-RU" sz="3200" b="1" dirty="0">
                <a:latin typeface="Arial" charset="0"/>
                <a:cs typeface="Arial" charset="0"/>
              </a:rPr>
              <a:t> формализация</a:t>
            </a:r>
          </a:p>
          <a:p>
            <a:pPr marL="628650" indent="-457200" algn="l">
              <a:lnSpc>
                <a:spcPct val="120000"/>
              </a:lnSpc>
              <a:buFontTx/>
              <a:buChar char="•"/>
              <a:defRPr/>
            </a:pPr>
            <a:r>
              <a:rPr lang="ru-RU" sz="3200" b="1" dirty="0">
                <a:latin typeface="Arial" charset="0"/>
                <a:cs typeface="Arial" charset="0"/>
              </a:rPr>
              <a:t>классификация информационных моделей</a:t>
            </a: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Заголовок 2">
            <a:extLst>
              <a:ext uri="{FF2B5EF4-FFF2-40B4-BE49-F238E27FC236}">
                <a16:creationId xmlns="" xmlns:a16="http://schemas.microsoft.com/office/drawing/2014/main" id="{6200F938-A9FB-4662-ECB8-22799E46A6B2}"/>
              </a:ext>
            </a:extLst>
          </p:cNvPr>
          <p:cNvSpPr>
            <a:spLocks/>
          </p:cNvSpPr>
          <p:nvPr/>
        </p:nvSpPr>
        <p:spPr bwMode="auto">
          <a:xfrm>
            <a:off x="468313" y="188913"/>
            <a:ext cx="8218487" cy="43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ru-RU" altLang="ru-RU" sz="4000" b="1">
                <a:solidFill>
                  <a:schemeClr val="tx2"/>
                </a:solidFill>
                <a:latin typeface="Calibri" panose="020F0502020204030204" pitchFamily="34" charset="0"/>
              </a:rPr>
              <a:t>Модели и моделирование</a:t>
            </a:r>
          </a:p>
        </p:txBody>
      </p:sp>
      <p:sp>
        <p:nvSpPr>
          <p:cNvPr id="37893" name="Text Box 5">
            <a:extLst>
              <a:ext uri="{FF2B5EF4-FFF2-40B4-BE49-F238E27FC236}">
                <a16:creationId xmlns="" xmlns:a16="http://schemas.microsoft.com/office/drawing/2014/main" id="{C86D9F9A-E0D1-5AC5-F1E8-667AF0C371A1}"/>
              </a:ext>
            </a:extLst>
          </p:cNvPr>
          <p:cNvSpPr txBox="1">
            <a:spLocks noChangeArrowheads="1"/>
          </p:cNvSpPr>
          <p:nvPr/>
        </p:nvSpPr>
        <p:spPr bwMode="auto">
          <a:xfrm>
            <a:off x="539750" y="836613"/>
            <a:ext cx="8353425" cy="210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ru-RU" altLang="ru-RU" sz="2200"/>
              <a:t>Одним из методов познания объектов окружающего мира является моделирование, состоящее в создании и исследовании упрощённых заменителей реальных объектов. Объект-заменитель принято называть моделью, а исходный объект  - прототипом или оригиналом. К созданию моделей прибегают, когда </a:t>
            </a:r>
          </a:p>
        </p:txBody>
      </p:sp>
      <p:sp>
        <p:nvSpPr>
          <p:cNvPr id="37894" name="Text Box 6">
            <a:extLst>
              <a:ext uri="{FF2B5EF4-FFF2-40B4-BE49-F238E27FC236}">
                <a16:creationId xmlns="" xmlns:a16="http://schemas.microsoft.com/office/drawing/2014/main" id="{AEFA013E-6EE1-FC96-F12D-44122B4EB5E8}"/>
              </a:ext>
            </a:extLst>
          </p:cNvPr>
          <p:cNvSpPr txBox="1">
            <a:spLocks noChangeArrowheads="1"/>
          </p:cNvSpPr>
          <p:nvPr/>
        </p:nvSpPr>
        <p:spPr bwMode="auto">
          <a:xfrm>
            <a:off x="2843213" y="2519363"/>
            <a:ext cx="5183187"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ru-RU" altLang="ru-RU" sz="2200"/>
              <a:t>исследуемый объект слишком велик.</a:t>
            </a:r>
          </a:p>
        </p:txBody>
      </p:sp>
      <p:pic>
        <p:nvPicPr>
          <p:cNvPr id="37896" name="Picture 8">
            <a:extLst>
              <a:ext uri="{FF2B5EF4-FFF2-40B4-BE49-F238E27FC236}">
                <a16:creationId xmlns="" xmlns:a16="http://schemas.microsoft.com/office/drawing/2014/main" id="{2B966146-D923-5E29-7FD9-031E02A6C63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771775" y="3068638"/>
            <a:ext cx="3294063" cy="324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7" name="Text Box 9">
            <a:extLst>
              <a:ext uri="{FF2B5EF4-FFF2-40B4-BE49-F238E27FC236}">
                <a16:creationId xmlns="" xmlns:a16="http://schemas.microsoft.com/office/drawing/2014/main" id="{B709A1A3-C3D1-BA5A-6502-B7B4FC901510}"/>
              </a:ext>
            </a:extLst>
          </p:cNvPr>
          <p:cNvSpPr txBox="1">
            <a:spLocks noChangeArrowheads="1"/>
          </p:cNvSpPr>
          <p:nvPr/>
        </p:nvSpPr>
        <p:spPr bwMode="auto">
          <a:xfrm>
            <a:off x="2843213" y="2520950"/>
            <a:ext cx="5183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ru-RU" altLang="ru-RU" sz="2200"/>
              <a:t>исследуемый объект слишком мал.</a:t>
            </a:r>
          </a:p>
        </p:txBody>
      </p:sp>
      <p:pic>
        <p:nvPicPr>
          <p:cNvPr id="37898" name="Picture 10">
            <a:extLst>
              <a:ext uri="{FF2B5EF4-FFF2-40B4-BE49-F238E27FC236}">
                <a16:creationId xmlns="" xmlns:a16="http://schemas.microsoft.com/office/drawing/2014/main" id="{89037A6B-EBA2-6AF2-423E-11C9CA845232}"/>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03575" y="3213100"/>
            <a:ext cx="2549525" cy="261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900" name="Text Box 12">
            <a:extLst>
              <a:ext uri="{FF2B5EF4-FFF2-40B4-BE49-F238E27FC236}">
                <a16:creationId xmlns="" xmlns:a16="http://schemas.microsoft.com/office/drawing/2014/main" id="{5C2D32A4-5BBF-DE9F-322D-2519F55F1DD2}"/>
              </a:ext>
            </a:extLst>
          </p:cNvPr>
          <p:cNvSpPr txBox="1">
            <a:spLocks noChangeArrowheads="1"/>
          </p:cNvSpPr>
          <p:nvPr/>
        </p:nvSpPr>
        <p:spPr bwMode="auto">
          <a:xfrm>
            <a:off x="2843213" y="2520950"/>
            <a:ext cx="5183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ru-RU" altLang="ru-RU" sz="2200"/>
              <a:t>процесс протекает очень быстро.</a:t>
            </a:r>
          </a:p>
        </p:txBody>
      </p:sp>
      <p:pic>
        <p:nvPicPr>
          <p:cNvPr id="37901" name="Picture 13">
            <a:extLst>
              <a:ext uri="{FF2B5EF4-FFF2-40B4-BE49-F238E27FC236}">
                <a16:creationId xmlns="" xmlns:a16="http://schemas.microsoft.com/office/drawing/2014/main" id="{7B644FE3-5E9D-4C80-3EE5-2EF6DAEF4A8A}"/>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16238" y="3068638"/>
            <a:ext cx="3252787" cy="326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902" name="Text Box 14">
            <a:extLst>
              <a:ext uri="{FF2B5EF4-FFF2-40B4-BE49-F238E27FC236}">
                <a16:creationId xmlns="" xmlns:a16="http://schemas.microsoft.com/office/drawing/2014/main" id="{4947E4D4-B21D-6941-E166-C91F9A077620}"/>
              </a:ext>
            </a:extLst>
          </p:cNvPr>
          <p:cNvSpPr txBox="1">
            <a:spLocks noChangeArrowheads="1"/>
          </p:cNvSpPr>
          <p:nvPr/>
        </p:nvSpPr>
        <p:spPr bwMode="auto">
          <a:xfrm>
            <a:off x="2411413" y="6237288"/>
            <a:ext cx="48974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u-RU" altLang="ru-RU" sz="2000" i="1"/>
              <a:t>Двигатель внутреннего сгорания</a:t>
            </a:r>
          </a:p>
        </p:txBody>
      </p:sp>
      <p:sp>
        <p:nvSpPr>
          <p:cNvPr id="37903" name="Text Box 15">
            <a:extLst>
              <a:ext uri="{FF2B5EF4-FFF2-40B4-BE49-F238E27FC236}">
                <a16:creationId xmlns="" xmlns:a16="http://schemas.microsoft.com/office/drawing/2014/main" id="{CDD90729-BFD5-A216-79B7-122D815907EB}"/>
              </a:ext>
            </a:extLst>
          </p:cNvPr>
          <p:cNvSpPr txBox="1">
            <a:spLocks noChangeArrowheads="1"/>
          </p:cNvSpPr>
          <p:nvPr/>
        </p:nvSpPr>
        <p:spPr bwMode="auto">
          <a:xfrm>
            <a:off x="2916238" y="2520950"/>
            <a:ext cx="5183187"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ru-RU" altLang="ru-RU" sz="2200"/>
              <a:t>процесс протекает очень медленно.</a:t>
            </a:r>
          </a:p>
        </p:txBody>
      </p:sp>
      <p:sp>
        <p:nvSpPr>
          <p:cNvPr id="37904" name="Text Box 16">
            <a:extLst>
              <a:ext uri="{FF2B5EF4-FFF2-40B4-BE49-F238E27FC236}">
                <a16:creationId xmlns="" xmlns:a16="http://schemas.microsoft.com/office/drawing/2014/main" id="{FA7845FF-3BCE-75DD-EC4A-3A097B4B5C60}"/>
              </a:ext>
            </a:extLst>
          </p:cNvPr>
          <p:cNvSpPr txBox="1">
            <a:spLocks noChangeArrowheads="1"/>
          </p:cNvSpPr>
          <p:nvPr/>
        </p:nvSpPr>
        <p:spPr bwMode="auto">
          <a:xfrm>
            <a:off x="2268538" y="6237288"/>
            <a:ext cx="48974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u-RU" altLang="ru-RU" sz="2000" i="1"/>
              <a:t>Геологический процесс</a:t>
            </a:r>
          </a:p>
        </p:txBody>
      </p:sp>
      <p:sp>
        <p:nvSpPr>
          <p:cNvPr id="37906" name="Text Box 18">
            <a:extLst>
              <a:ext uri="{FF2B5EF4-FFF2-40B4-BE49-F238E27FC236}">
                <a16:creationId xmlns="" xmlns:a16="http://schemas.microsoft.com/office/drawing/2014/main" id="{B737DAF7-3689-0061-26D0-4ED238021D5E}"/>
              </a:ext>
            </a:extLst>
          </p:cNvPr>
          <p:cNvSpPr txBox="1">
            <a:spLocks noChangeArrowheads="1"/>
          </p:cNvSpPr>
          <p:nvPr/>
        </p:nvSpPr>
        <p:spPr bwMode="auto">
          <a:xfrm>
            <a:off x="2987675" y="2516188"/>
            <a:ext cx="5867400"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ru-RU" altLang="ru-RU" sz="2200"/>
              <a:t>исследование опасно для окружающих.</a:t>
            </a:r>
          </a:p>
        </p:txBody>
      </p:sp>
      <p:sp>
        <p:nvSpPr>
          <p:cNvPr id="37907" name="Text Box 19">
            <a:extLst>
              <a:ext uri="{FF2B5EF4-FFF2-40B4-BE49-F238E27FC236}">
                <a16:creationId xmlns="" xmlns:a16="http://schemas.microsoft.com/office/drawing/2014/main" id="{FA0CEAF2-C982-A91E-1661-70CAE03982FC}"/>
              </a:ext>
            </a:extLst>
          </p:cNvPr>
          <p:cNvSpPr txBox="1">
            <a:spLocks noChangeArrowheads="1"/>
          </p:cNvSpPr>
          <p:nvPr/>
        </p:nvSpPr>
        <p:spPr bwMode="auto">
          <a:xfrm>
            <a:off x="2843213" y="6165850"/>
            <a:ext cx="48974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u-RU" altLang="ru-RU" sz="2000" i="1"/>
              <a:t>Ядерный взрыв</a:t>
            </a:r>
          </a:p>
        </p:txBody>
      </p:sp>
      <p:pic>
        <p:nvPicPr>
          <p:cNvPr id="37908" name="Picture 20">
            <a:extLst>
              <a:ext uri="{FF2B5EF4-FFF2-40B4-BE49-F238E27FC236}">
                <a16:creationId xmlns="" xmlns:a16="http://schemas.microsoft.com/office/drawing/2014/main" id="{593DCBCF-435E-1775-7390-2A7965775DBF}"/>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68538" y="3068638"/>
            <a:ext cx="5354637" cy="306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912" name="Text Box 24">
            <a:extLst>
              <a:ext uri="{FF2B5EF4-FFF2-40B4-BE49-F238E27FC236}">
                <a16:creationId xmlns="" xmlns:a16="http://schemas.microsoft.com/office/drawing/2014/main" id="{72A761E8-4BAC-352D-CE55-48184B4C0ED0}"/>
              </a:ext>
            </a:extLst>
          </p:cNvPr>
          <p:cNvSpPr txBox="1">
            <a:spLocks noChangeArrowheads="1"/>
          </p:cNvSpPr>
          <p:nvPr/>
        </p:nvSpPr>
        <p:spPr bwMode="auto">
          <a:xfrm>
            <a:off x="3132138" y="2530475"/>
            <a:ext cx="5688012"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ru-RU" altLang="ru-RU" sz="2200"/>
              <a:t>создание реального объекта дорого. </a:t>
            </a:r>
          </a:p>
        </p:txBody>
      </p:sp>
      <p:sp>
        <p:nvSpPr>
          <p:cNvPr id="37913" name="Text Box 25">
            <a:extLst>
              <a:ext uri="{FF2B5EF4-FFF2-40B4-BE49-F238E27FC236}">
                <a16:creationId xmlns="" xmlns:a16="http://schemas.microsoft.com/office/drawing/2014/main" id="{0635F545-4F3F-5487-9DD2-FA4EEA205026}"/>
              </a:ext>
            </a:extLst>
          </p:cNvPr>
          <p:cNvSpPr txBox="1">
            <a:spLocks noChangeArrowheads="1"/>
          </p:cNvSpPr>
          <p:nvPr/>
        </p:nvSpPr>
        <p:spPr bwMode="auto">
          <a:xfrm>
            <a:off x="2700338" y="6165850"/>
            <a:ext cx="48974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u-RU" altLang="ru-RU" sz="2000" i="1"/>
              <a:t>Макет здания</a:t>
            </a:r>
          </a:p>
        </p:txBody>
      </p:sp>
      <p:pic>
        <p:nvPicPr>
          <p:cNvPr id="37914" name="Picture 26">
            <a:extLst>
              <a:ext uri="{FF2B5EF4-FFF2-40B4-BE49-F238E27FC236}">
                <a16:creationId xmlns="" xmlns:a16="http://schemas.microsoft.com/office/drawing/2014/main" id="{201CCA73-3194-620A-B91D-B201351DFAD7}"/>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555875" y="3141663"/>
            <a:ext cx="4953000" cy="298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915" name="Text Box 27">
            <a:extLst>
              <a:ext uri="{FF2B5EF4-FFF2-40B4-BE49-F238E27FC236}">
                <a16:creationId xmlns="" xmlns:a16="http://schemas.microsoft.com/office/drawing/2014/main" id="{5DA69E45-05B8-7D44-46B6-FF29685F1A60}"/>
              </a:ext>
            </a:extLst>
          </p:cNvPr>
          <p:cNvSpPr txBox="1">
            <a:spLocks noChangeArrowheads="1"/>
          </p:cNvSpPr>
          <p:nvPr/>
        </p:nvSpPr>
        <p:spPr bwMode="auto">
          <a:xfrm>
            <a:off x="539750" y="692150"/>
            <a:ext cx="8208963"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10000"/>
              </a:spcBef>
            </a:pPr>
            <a:r>
              <a:rPr lang="ru-RU" altLang="ru-RU" sz="2200" b="1" i="1"/>
              <a:t>Модель </a:t>
            </a:r>
            <a:r>
              <a:rPr lang="ru-RU" altLang="ru-RU" sz="2200"/>
              <a:t>- это новый объект, который отражает существенные с точки зрения цели моделирования признаки изучаемого предмета, процесса или явления.</a:t>
            </a:r>
          </a:p>
          <a:p>
            <a:pPr algn="just" eaLnBrk="1" hangingPunct="1">
              <a:spcBef>
                <a:spcPct val="10000"/>
              </a:spcBef>
            </a:pPr>
            <a:r>
              <a:rPr lang="ru-RU" altLang="ru-RU" sz="2200" b="1" i="1"/>
              <a:t>Моделирование</a:t>
            </a:r>
            <a:r>
              <a:rPr lang="ru-RU" altLang="ru-RU" sz="2200"/>
              <a:t> - метод познания, заключающийся в создании и исследовании моделей.</a:t>
            </a:r>
          </a:p>
        </p:txBody>
      </p:sp>
      <p:sp>
        <p:nvSpPr>
          <p:cNvPr id="24" name="Rectangle 3">
            <a:extLst>
              <a:ext uri="{FF2B5EF4-FFF2-40B4-BE49-F238E27FC236}">
                <a16:creationId xmlns="" xmlns:a16="http://schemas.microsoft.com/office/drawing/2014/main" id="{3A0BC106-AC97-1E8E-8F6E-80ABE6F6AC4D}"/>
              </a:ext>
            </a:extLst>
          </p:cNvPr>
          <p:cNvSpPr>
            <a:spLocks noChangeArrowheads="1"/>
          </p:cNvSpPr>
          <p:nvPr/>
        </p:nvSpPr>
        <p:spPr bwMode="auto">
          <a:xfrm>
            <a:off x="2339975" y="4581525"/>
            <a:ext cx="1943100" cy="7191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Муляж</a:t>
            </a:r>
          </a:p>
          <a:p>
            <a:pPr>
              <a:defRPr/>
            </a:pPr>
            <a:r>
              <a:rPr lang="ru-RU" sz="2000" b="1">
                <a:solidFill>
                  <a:srgbClr val="FFFFFF"/>
                </a:solidFill>
                <a:latin typeface="Arial" charset="0"/>
                <a:cs typeface="Arial" charset="0"/>
              </a:rPr>
              <a:t>Макет </a:t>
            </a:r>
          </a:p>
        </p:txBody>
      </p:sp>
      <p:sp>
        <p:nvSpPr>
          <p:cNvPr id="2" name="Rectangle 3">
            <a:extLst>
              <a:ext uri="{FF2B5EF4-FFF2-40B4-BE49-F238E27FC236}">
                <a16:creationId xmlns="" xmlns:a16="http://schemas.microsoft.com/office/drawing/2014/main" id="{64F2D5C2-F79D-BD4A-5837-4E604D3550AB}"/>
              </a:ext>
            </a:extLst>
          </p:cNvPr>
          <p:cNvSpPr>
            <a:spLocks noChangeArrowheads="1"/>
          </p:cNvSpPr>
          <p:nvPr/>
        </p:nvSpPr>
        <p:spPr bwMode="auto">
          <a:xfrm>
            <a:off x="5219700" y="4581525"/>
            <a:ext cx="3384550" cy="71913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Словесное описание </a:t>
            </a:r>
          </a:p>
          <a:p>
            <a:pPr>
              <a:defRPr/>
            </a:pPr>
            <a:r>
              <a:rPr lang="ru-RU" sz="2000" b="1">
                <a:solidFill>
                  <a:srgbClr val="FFFFFF"/>
                </a:solidFill>
                <a:latin typeface="Arial" charset="0"/>
                <a:cs typeface="Arial" charset="0"/>
              </a:rPr>
              <a:t>формула, чертеж, схема</a:t>
            </a:r>
          </a:p>
        </p:txBody>
      </p:sp>
      <p:sp>
        <p:nvSpPr>
          <p:cNvPr id="28" name="Line 28">
            <a:extLst>
              <a:ext uri="{FF2B5EF4-FFF2-40B4-BE49-F238E27FC236}">
                <a16:creationId xmlns="" xmlns:a16="http://schemas.microsoft.com/office/drawing/2014/main" id="{D4290CAD-459E-689C-2368-6942E45454E1}"/>
              </a:ext>
            </a:extLst>
          </p:cNvPr>
          <p:cNvSpPr>
            <a:spLocks noChangeShapeType="1"/>
          </p:cNvSpPr>
          <p:nvPr/>
        </p:nvSpPr>
        <p:spPr bwMode="auto">
          <a:xfrm flipV="1">
            <a:off x="3276600" y="4149725"/>
            <a:ext cx="0" cy="431800"/>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3" name="Rectangle 3">
            <a:extLst>
              <a:ext uri="{FF2B5EF4-FFF2-40B4-BE49-F238E27FC236}">
                <a16:creationId xmlns="" xmlns:a16="http://schemas.microsoft.com/office/drawing/2014/main" id="{8B8DBF9F-5C75-8C5B-7EC0-7DC482080406}"/>
              </a:ext>
            </a:extLst>
          </p:cNvPr>
          <p:cNvSpPr>
            <a:spLocks noChangeArrowheads="1"/>
          </p:cNvSpPr>
          <p:nvPr/>
        </p:nvSpPr>
        <p:spPr bwMode="auto">
          <a:xfrm>
            <a:off x="2411413" y="3789363"/>
            <a:ext cx="194310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Натурная</a:t>
            </a:r>
          </a:p>
        </p:txBody>
      </p:sp>
      <p:sp>
        <p:nvSpPr>
          <p:cNvPr id="4" name="Line 28">
            <a:extLst>
              <a:ext uri="{FF2B5EF4-FFF2-40B4-BE49-F238E27FC236}">
                <a16:creationId xmlns="" xmlns:a16="http://schemas.microsoft.com/office/drawing/2014/main" id="{798DC92D-7728-6C8C-0B96-EF19E1A2880F}"/>
              </a:ext>
            </a:extLst>
          </p:cNvPr>
          <p:cNvSpPr>
            <a:spLocks noChangeShapeType="1"/>
          </p:cNvSpPr>
          <p:nvPr/>
        </p:nvSpPr>
        <p:spPr bwMode="auto">
          <a:xfrm flipV="1">
            <a:off x="6877050" y="4149725"/>
            <a:ext cx="0" cy="431800"/>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26" name="Rectangle 5">
            <a:extLst>
              <a:ext uri="{FF2B5EF4-FFF2-40B4-BE49-F238E27FC236}">
                <a16:creationId xmlns="" xmlns:a16="http://schemas.microsoft.com/office/drawing/2014/main" id="{85C1ABA8-B842-06BA-05BF-BF97940D0159}"/>
              </a:ext>
            </a:extLst>
          </p:cNvPr>
          <p:cNvSpPr>
            <a:spLocks noChangeArrowheads="1"/>
          </p:cNvSpPr>
          <p:nvPr/>
        </p:nvSpPr>
        <p:spPr bwMode="auto">
          <a:xfrm>
            <a:off x="5508625" y="3789363"/>
            <a:ext cx="26638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Информационная</a:t>
            </a:r>
          </a:p>
        </p:txBody>
      </p:sp>
      <p:sp>
        <p:nvSpPr>
          <p:cNvPr id="5" name="Line 28">
            <a:extLst>
              <a:ext uri="{FF2B5EF4-FFF2-40B4-BE49-F238E27FC236}">
                <a16:creationId xmlns="" xmlns:a16="http://schemas.microsoft.com/office/drawing/2014/main" id="{70CFB3DC-4DE5-52D9-5045-135B34B39811}"/>
              </a:ext>
            </a:extLst>
          </p:cNvPr>
          <p:cNvSpPr>
            <a:spLocks noChangeShapeType="1"/>
          </p:cNvSpPr>
          <p:nvPr/>
        </p:nvSpPr>
        <p:spPr bwMode="auto">
          <a:xfrm flipV="1">
            <a:off x="3924300" y="3429000"/>
            <a:ext cx="1006475" cy="360363"/>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29" name="Line 7">
            <a:extLst>
              <a:ext uri="{FF2B5EF4-FFF2-40B4-BE49-F238E27FC236}">
                <a16:creationId xmlns="" xmlns:a16="http://schemas.microsoft.com/office/drawing/2014/main" id="{F031BAF5-1DF9-33EB-D64F-3305D9755715}"/>
              </a:ext>
            </a:extLst>
          </p:cNvPr>
          <p:cNvSpPr>
            <a:spLocks noChangeShapeType="1"/>
          </p:cNvSpPr>
          <p:nvPr/>
        </p:nvSpPr>
        <p:spPr bwMode="auto">
          <a:xfrm flipH="1" flipV="1">
            <a:off x="4930775" y="3429000"/>
            <a:ext cx="1009650" cy="360363"/>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23" name="Rectangle 6">
            <a:extLst>
              <a:ext uri="{FF2B5EF4-FFF2-40B4-BE49-F238E27FC236}">
                <a16:creationId xmlns="" xmlns:a16="http://schemas.microsoft.com/office/drawing/2014/main" id="{5FDD6257-C3D2-2710-3165-4EFBF3FB6B36}"/>
              </a:ext>
            </a:extLst>
          </p:cNvPr>
          <p:cNvSpPr>
            <a:spLocks noChangeArrowheads="1"/>
          </p:cNvSpPr>
          <p:nvPr/>
        </p:nvSpPr>
        <p:spPr bwMode="auto">
          <a:xfrm>
            <a:off x="3563938" y="2997200"/>
            <a:ext cx="295275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Модель </a:t>
            </a:r>
          </a:p>
        </p:txBody>
      </p:sp>
      <p:sp>
        <p:nvSpPr>
          <p:cNvPr id="37925" name="Text Box 37">
            <a:extLst>
              <a:ext uri="{FF2B5EF4-FFF2-40B4-BE49-F238E27FC236}">
                <a16:creationId xmlns="" xmlns:a16="http://schemas.microsoft.com/office/drawing/2014/main" id="{4DF6698D-686E-B348-D0EA-C94D496031C5}"/>
              </a:ext>
            </a:extLst>
          </p:cNvPr>
          <p:cNvSpPr txBox="1">
            <a:spLocks noChangeArrowheads="1"/>
          </p:cNvSpPr>
          <p:nvPr/>
        </p:nvSpPr>
        <p:spPr bwMode="auto">
          <a:xfrm>
            <a:off x="900113" y="5715000"/>
            <a:ext cx="7848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2667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sz="2200" b="1" i="1"/>
              <a:t>Информационная модель </a:t>
            </a:r>
            <a:r>
              <a:rPr lang="ru-RU" altLang="ru-RU" sz="2200"/>
              <a:t>- описание объекта-оригинала на одном из языков кодирования информации.</a:t>
            </a:r>
          </a:p>
        </p:txBody>
      </p:sp>
      <p:pic>
        <p:nvPicPr>
          <p:cNvPr id="6179" name="Picture 35" descr="http://www.nipinfor.ru/images/upload/04143020.gif">
            <a:extLst>
              <a:ext uri="{FF2B5EF4-FFF2-40B4-BE49-F238E27FC236}">
                <a16:creationId xmlns="" xmlns:a16="http://schemas.microsoft.com/office/drawing/2014/main" id="{6FE63BC2-D83F-60DF-36A7-6BF08D129247}"/>
              </a:ext>
            </a:extLst>
          </p:cNvPr>
          <p:cNvPicPr>
            <a:picLocks noChangeAspect="1" noChangeArrowheads="1" noCrop="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2916238" y="2924175"/>
            <a:ext cx="4319587" cy="324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7894">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nodeType="afterEffect">
                                  <p:stCondLst>
                                    <p:cond delay="0"/>
                                  </p:stCondLst>
                                  <p:childTnLst>
                                    <p:set>
                                      <p:cBhvr>
                                        <p:cTn id="9" dur="1" fill="hold">
                                          <p:stCondLst>
                                            <p:cond delay="0"/>
                                          </p:stCondLst>
                                        </p:cTn>
                                        <p:tgtEl>
                                          <p:spTgt spid="37896"/>
                                        </p:tgtEl>
                                        <p:attrNameLst>
                                          <p:attrName>style.visibility</p:attrName>
                                        </p:attrNameLst>
                                      </p:cBhvr>
                                      <p:to>
                                        <p:strVal val="visible"/>
                                      </p:to>
                                    </p:set>
                                    <p:animEffect transition="in" filter="fade">
                                      <p:cBhvr>
                                        <p:cTn id="10" dur="1000"/>
                                        <p:tgtEl>
                                          <p:spTgt spid="378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7894">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7896"/>
                                        </p:tgtEl>
                                        <p:attrNameLst>
                                          <p:attrName>style.visibility</p:attrName>
                                        </p:attrNameLst>
                                      </p:cBhvr>
                                      <p:to>
                                        <p:strVal val="hidden"/>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37897">
                                            <p:txEl>
                                              <p:pRg st="0" end="0"/>
                                            </p:txEl>
                                          </p:spTgt>
                                        </p:tgtEl>
                                        <p:attrNameLst>
                                          <p:attrName>style.visibility</p:attrName>
                                        </p:attrNameLst>
                                      </p:cBhvr>
                                      <p:to>
                                        <p:strVal val="visible"/>
                                      </p:to>
                                    </p:set>
                                  </p:childTnLst>
                                </p:cTn>
                              </p:par>
                            </p:childTnLst>
                          </p:cTn>
                        </p:par>
                        <p:par>
                          <p:cTn id="20" fill="hold" nodeType="afterGroup">
                            <p:stCondLst>
                              <p:cond delay="0"/>
                            </p:stCondLst>
                            <p:childTnLst>
                              <p:par>
                                <p:cTn id="21" presetID="10" presetClass="entr" presetSubtype="0" fill="hold" nodeType="afterEffect">
                                  <p:stCondLst>
                                    <p:cond delay="0"/>
                                  </p:stCondLst>
                                  <p:childTnLst>
                                    <p:set>
                                      <p:cBhvr>
                                        <p:cTn id="22" dur="1" fill="hold">
                                          <p:stCondLst>
                                            <p:cond delay="0"/>
                                          </p:stCondLst>
                                        </p:cTn>
                                        <p:tgtEl>
                                          <p:spTgt spid="37898"/>
                                        </p:tgtEl>
                                        <p:attrNameLst>
                                          <p:attrName>style.visibility</p:attrName>
                                        </p:attrNameLst>
                                      </p:cBhvr>
                                      <p:to>
                                        <p:strVal val="visible"/>
                                      </p:to>
                                    </p:set>
                                    <p:animEffect transition="in" filter="fade">
                                      <p:cBhvr>
                                        <p:cTn id="23" dur="1000"/>
                                        <p:tgtEl>
                                          <p:spTgt spid="3789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37897">
                                            <p:txEl>
                                              <p:pRg st="0" end="0"/>
                                            </p:txEl>
                                          </p:spTgt>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7898"/>
                                        </p:tgtEl>
                                        <p:attrNameLst>
                                          <p:attrName>style.visibility</p:attrName>
                                        </p:attrNameLst>
                                      </p:cBhvr>
                                      <p:to>
                                        <p:strVal val="hidden"/>
                                      </p:to>
                                    </p:set>
                                  </p:childTnLst>
                                </p:cTn>
                              </p:par>
                            </p:childTnLst>
                          </p:cTn>
                        </p:par>
                        <p:par>
                          <p:cTn id="30" fill="hold" nodeType="afterGroup">
                            <p:stCondLst>
                              <p:cond delay="0"/>
                            </p:stCondLst>
                            <p:childTnLst>
                              <p:par>
                                <p:cTn id="31" presetID="1" presetClass="entr" presetSubtype="0" fill="hold" nodeType="afterEffect">
                                  <p:stCondLst>
                                    <p:cond delay="0"/>
                                  </p:stCondLst>
                                  <p:childTnLst>
                                    <p:set>
                                      <p:cBhvr>
                                        <p:cTn id="32" dur="1" fill="hold">
                                          <p:stCondLst>
                                            <p:cond delay="0"/>
                                          </p:stCondLst>
                                        </p:cTn>
                                        <p:tgtEl>
                                          <p:spTgt spid="37900">
                                            <p:txEl>
                                              <p:pRg st="0" end="0"/>
                                            </p:txEl>
                                          </p:spTgt>
                                        </p:tgtEl>
                                        <p:attrNameLst>
                                          <p:attrName>style.visibility</p:attrName>
                                        </p:attrNameLst>
                                      </p:cBhvr>
                                      <p:to>
                                        <p:strVal val="visible"/>
                                      </p:to>
                                    </p:set>
                                  </p:childTnLst>
                                </p:cTn>
                              </p:par>
                            </p:childTnLst>
                          </p:cTn>
                        </p:par>
                        <p:par>
                          <p:cTn id="33" fill="hold" nodeType="afterGroup">
                            <p:stCondLst>
                              <p:cond delay="0"/>
                            </p:stCondLst>
                            <p:childTnLst>
                              <p:par>
                                <p:cTn id="34" presetID="10" presetClass="entr" presetSubtype="0" fill="hold" nodeType="afterEffect">
                                  <p:stCondLst>
                                    <p:cond delay="0"/>
                                  </p:stCondLst>
                                  <p:childTnLst>
                                    <p:set>
                                      <p:cBhvr>
                                        <p:cTn id="35" dur="1" fill="hold">
                                          <p:stCondLst>
                                            <p:cond delay="0"/>
                                          </p:stCondLst>
                                        </p:cTn>
                                        <p:tgtEl>
                                          <p:spTgt spid="37901"/>
                                        </p:tgtEl>
                                        <p:attrNameLst>
                                          <p:attrName>style.visibility</p:attrName>
                                        </p:attrNameLst>
                                      </p:cBhvr>
                                      <p:to>
                                        <p:strVal val="visible"/>
                                      </p:to>
                                    </p:set>
                                    <p:animEffect transition="in" filter="fade">
                                      <p:cBhvr>
                                        <p:cTn id="36" dur="1000"/>
                                        <p:tgtEl>
                                          <p:spTgt spid="37901"/>
                                        </p:tgtEl>
                                      </p:cBhvr>
                                    </p:animEffect>
                                  </p:childTnLst>
                                </p:cTn>
                              </p:par>
                            </p:childTnLst>
                          </p:cTn>
                        </p:par>
                        <p:par>
                          <p:cTn id="37" fill="hold" nodeType="afterGroup">
                            <p:stCondLst>
                              <p:cond delay="1000"/>
                            </p:stCondLst>
                            <p:childTnLst>
                              <p:par>
                                <p:cTn id="38" presetID="1" presetClass="entr" presetSubtype="0" fill="hold" nodeType="afterEffect">
                                  <p:stCondLst>
                                    <p:cond delay="0"/>
                                  </p:stCondLst>
                                  <p:childTnLst>
                                    <p:set>
                                      <p:cBhvr>
                                        <p:cTn id="39" dur="1" fill="hold">
                                          <p:stCondLst>
                                            <p:cond delay="0"/>
                                          </p:stCondLst>
                                        </p:cTn>
                                        <p:tgtEl>
                                          <p:spTgt spid="37902">
                                            <p:txEl>
                                              <p:pRg st="0" end="0"/>
                                            </p:txEl>
                                          </p:spTgt>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37900">
                                            <p:txEl>
                                              <p:pRg st="0" end="0"/>
                                            </p:txEl>
                                          </p:spTgt>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7901"/>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37902">
                                            <p:txEl>
                                              <p:pRg st="0" end="0"/>
                                            </p:txEl>
                                          </p:spTgt>
                                        </p:tgtEl>
                                        <p:attrNameLst>
                                          <p:attrName>style.visibility</p:attrName>
                                        </p:attrNameLst>
                                      </p:cBhvr>
                                      <p:to>
                                        <p:strVal val="hidden"/>
                                      </p:to>
                                    </p:set>
                                  </p:childTnLst>
                                </p:cTn>
                              </p:par>
                            </p:childTnLst>
                          </p:cTn>
                        </p:par>
                        <p:par>
                          <p:cTn id="48" fill="hold" nodeType="afterGroup">
                            <p:stCondLst>
                              <p:cond delay="0"/>
                            </p:stCondLst>
                            <p:childTnLst>
                              <p:par>
                                <p:cTn id="49" presetID="1" presetClass="entr" presetSubtype="0" fill="hold" nodeType="afterEffect">
                                  <p:stCondLst>
                                    <p:cond delay="0"/>
                                  </p:stCondLst>
                                  <p:childTnLst>
                                    <p:set>
                                      <p:cBhvr>
                                        <p:cTn id="50" dur="1" fill="hold">
                                          <p:stCondLst>
                                            <p:cond delay="0"/>
                                          </p:stCondLst>
                                        </p:cTn>
                                        <p:tgtEl>
                                          <p:spTgt spid="37903">
                                            <p:txEl>
                                              <p:pRg st="0" end="0"/>
                                            </p:txEl>
                                          </p:spTgt>
                                        </p:tgtEl>
                                        <p:attrNameLst>
                                          <p:attrName>style.visibility</p:attrName>
                                        </p:attrNameLst>
                                      </p:cBhvr>
                                      <p:to>
                                        <p:strVal val="visible"/>
                                      </p:to>
                                    </p:set>
                                  </p:childTnLst>
                                </p:cTn>
                              </p:par>
                            </p:childTnLst>
                          </p:cTn>
                        </p:par>
                        <p:par>
                          <p:cTn id="51" fill="hold" nodeType="afterGroup">
                            <p:stCondLst>
                              <p:cond delay="0"/>
                            </p:stCondLst>
                            <p:childTnLst>
                              <p:par>
                                <p:cTn id="52" presetID="10" presetClass="entr" presetSubtype="0" fill="hold" nodeType="afterEffect">
                                  <p:stCondLst>
                                    <p:cond delay="0"/>
                                  </p:stCondLst>
                                  <p:childTnLst>
                                    <p:set>
                                      <p:cBhvr>
                                        <p:cTn id="53" dur="1" fill="hold">
                                          <p:stCondLst>
                                            <p:cond delay="0"/>
                                          </p:stCondLst>
                                        </p:cTn>
                                        <p:tgtEl>
                                          <p:spTgt spid="6179"/>
                                        </p:tgtEl>
                                        <p:attrNameLst>
                                          <p:attrName>style.visibility</p:attrName>
                                        </p:attrNameLst>
                                      </p:cBhvr>
                                      <p:to>
                                        <p:strVal val="visible"/>
                                      </p:to>
                                    </p:set>
                                    <p:animEffect transition="in" filter="fade">
                                      <p:cBhvr>
                                        <p:cTn id="54" dur="1000"/>
                                        <p:tgtEl>
                                          <p:spTgt spid="6179"/>
                                        </p:tgtEl>
                                      </p:cBhvr>
                                    </p:animEffect>
                                  </p:childTnLst>
                                </p:cTn>
                              </p:par>
                            </p:childTnLst>
                          </p:cTn>
                        </p:par>
                        <p:par>
                          <p:cTn id="55" fill="hold" nodeType="afterGroup">
                            <p:stCondLst>
                              <p:cond delay="1000"/>
                            </p:stCondLst>
                            <p:childTnLst>
                              <p:par>
                                <p:cTn id="56" presetID="1" presetClass="entr" presetSubtype="0" fill="hold" nodeType="afterEffect">
                                  <p:stCondLst>
                                    <p:cond delay="0"/>
                                  </p:stCondLst>
                                  <p:childTnLst>
                                    <p:set>
                                      <p:cBhvr>
                                        <p:cTn id="57" dur="1" fill="hold">
                                          <p:stCondLst>
                                            <p:cond delay="0"/>
                                          </p:stCondLst>
                                        </p:cTn>
                                        <p:tgtEl>
                                          <p:spTgt spid="37904">
                                            <p:txEl>
                                              <p:pRg st="0" end="0"/>
                                            </p:txEl>
                                          </p:spTgt>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37903">
                                            <p:txEl>
                                              <p:pRg st="0" end="0"/>
                                            </p:txEl>
                                          </p:spTgt>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179"/>
                                        </p:tgtEl>
                                        <p:attrNameLst>
                                          <p:attrName>style.visibility</p:attrName>
                                        </p:attrNameLst>
                                      </p:cBhvr>
                                      <p:to>
                                        <p:strVal val="hidden"/>
                                      </p:to>
                                    </p:set>
                                  </p:childTnLst>
                                </p:cTn>
                              </p:par>
                              <p:par>
                                <p:cTn id="64" presetID="1" presetClass="exit" presetSubtype="0" fill="hold" grpId="0" nodeType="withEffect">
                                  <p:stCondLst>
                                    <p:cond delay="0"/>
                                  </p:stCondLst>
                                  <p:childTnLst>
                                    <p:set>
                                      <p:cBhvr>
                                        <p:cTn id="65" dur="1" fill="hold">
                                          <p:stCondLst>
                                            <p:cond delay="0"/>
                                          </p:stCondLst>
                                        </p:cTn>
                                        <p:tgtEl>
                                          <p:spTgt spid="37904">
                                            <p:txEl>
                                              <p:pRg st="0" end="0"/>
                                            </p:txEl>
                                          </p:spTgt>
                                        </p:tgtEl>
                                        <p:attrNameLst>
                                          <p:attrName>style.visibility</p:attrName>
                                        </p:attrNameLst>
                                      </p:cBhvr>
                                      <p:to>
                                        <p:strVal val="hidden"/>
                                      </p:to>
                                    </p:set>
                                  </p:childTnLst>
                                </p:cTn>
                              </p:par>
                            </p:childTnLst>
                          </p:cTn>
                        </p:par>
                        <p:par>
                          <p:cTn id="66" fill="hold" nodeType="afterGroup">
                            <p:stCondLst>
                              <p:cond delay="0"/>
                            </p:stCondLst>
                            <p:childTnLst>
                              <p:par>
                                <p:cTn id="67" presetID="1" presetClass="entr" presetSubtype="0" fill="hold" nodeType="afterEffect">
                                  <p:stCondLst>
                                    <p:cond delay="0"/>
                                  </p:stCondLst>
                                  <p:childTnLst>
                                    <p:set>
                                      <p:cBhvr>
                                        <p:cTn id="68" dur="1" fill="hold">
                                          <p:stCondLst>
                                            <p:cond delay="0"/>
                                          </p:stCondLst>
                                        </p:cTn>
                                        <p:tgtEl>
                                          <p:spTgt spid="37906">
                                            <p:txEl>
                                              <p:pRg st="0" end="0"/>
                                            </p:txEl>
                                          </p:spTgt>
                                        </p:tgtEl>
                                        <p:attrNameLst>
                                          <p:attrName>style.visibility</p:attrName>
                                        </p:attrNameLst>
                                      </p:cBhvr>
                                      <p:to>
                                        <p:strVal val="visible"/>
                                      </p:to>
                                    </p:set>
                                  </p:childTnLst>
                                </p:cTn>
                              </p:par>
                            </p:childTnLst>
                          </p:cTn>
                        </p:par>
                        <p:par>
                          <p:cTn id="69" fill="hold" nodeType="afterGroup">
                            <p:stCondLst>
                              <p:cond delay="0"/>
                            </p:stCondLst>
                            <p:childTnLst>
                              <p:par>
                                <p:cTn id="70" presetID="10" presetClass="entr" presetSubtype="0" fill="hold" nodeType="afterEffect">
                                  <p:stCondLst>
                                    <p:cond delay="0"/>
                                  </p:stCondLst>
                                  <p:childTnLst>
                                    <p:set>
                                      <p:cBhvr>
                                        <p:cTn id="71" dur="1" fill="hold">
                                          <p:stCondLst>
                                            <p:cond delay="0"/>
                                          </p:stCondLst>
                                        </p:cTn>
                                        <p:tgtEl>
                                          <p:spTgt spid="37908"/>
                                        </p:tgtEl>
                                        <p:attrNameLst>
                                          <p:attrName>style.visibility</p:attrName>
                                        </p:attrNameLst>
                                      </p:cBhvr>
                                      <p:to>
                                        <p:strVal val="visible"/>
                                      </p:to>
                                    </p:set>
                                    <p:animEffect transition="in" filter="fade">
                                      <p:cBhvr>
                                        <p:cTn id="72" dur="1000"/>
                                        <p:tgtEl>
                                          <p:spTgt spid="37908"/>
                                        </p:tgtEl>
                                      </p:cBhvr>
                                    </p:animEffect>
                                  </p:childTnLst>
                                </p:cTn>
                              </p:par>
                            </p:childTnLst>
                          </p:cTn>
                        </p:par>
                        <p:par>
                          <p:cTn id="73" fill="hold" nodeType="afterGroup">
                            <p:stCondLst>
                              <p:cond delay="1000"/>
                            </p:stCondLst>
                            <p:childTnLst>
                              <p:par>
                                <p:cTn id="74" presetID="1" presetClass="entr" presetSubtype="0" fill="hold" nodeType="afterEffect">
                                  <p:stCondLst>
                                    <p:cond delay="0"/>
                                  </p:stCondLst>
                                  <p:childTnLst>
                                    <p:set>
                                      <p:cBhvr>
                                        <p:cTn id="75" dur="1" fill="hold">
                                          <p:stCondLst>
                                            <p:cond delay="0"/>
                                          </p:stCondLst>
                                        </p:cTn>
                                        <p:tgtEl>
                                          <p:spTgt spid="37907">
                                            <p:txEl>
                                              <p:pRg st="0" end="0"/>
                                            </p:txEl>
                                          </p:spTgt>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xit" presetSubtype="0" fill="hold" grpId="0" nodeType="clickEffect">
                                  <p:stCondLst>
                                    <p:cond delay="0"/>
                                  </p:stCondLst>
                                  <p:childTnLst>
                                    <p:set>
                                      <p:cBhvr>
                                        <p:cTn id="79" dur="1" fill="hold">
                                          <p:stCondLst>
                                            <p:cond delay="0"/>
                                          </p:stCondLst>
                                        </p:cTn>
                                        <p:tgtEl>
                                          <p:spTgt spid="37906">
                                            <p:txEl>
                                              <p:pRg st="0" end="0"/>
                                            </p:txEl>
                                          </p:spTgt>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37908"/>
                                        </p:tgtEl>
                                        <p:attrNameLst>
                                          <p:attrName>style.visibility</p:attrName>
                                        </p:attrNameLst>
                                      </p:cBhvr>
                                      <p:to>
                                        <p:strVal val="hidden"/>
                                      </p:to>
                                    </p:set>
                                  </p:childTnLst>
                                </p:cTn>
                              </p:par>
                              <p:par>
                                <p:cTn id="82" presetID="1" presetClass="exit" presetSubtype="0" fill="hold" grpId="0" nodeType="withEffect">
                                  <p:stCondLst>
                                    <p:cond delay="0"/>
                                  </p:stCondLst>
                                  <p:childTnLst>
                                    <p:set>
                                      <p:cBhvr>
                                        <p:cTn id="83" dur="1" fill="hold">
                                          <p:stCondLst>
                                            <p:cond delay="0"/>
                                          </p:stCondLst>
                                        </p:cTn>
                                        <p:tgtEl>
                                          <p:spTgt spid="37907">
                                            <p:txEl>
                                              <p:pRg st="0" end="0"/>
                                            </p:txEl>
                                          </p:spTgt>
                                        </p:tgtEl>
                                        <p:attrNameLst>
                                          <p:attrName>style.visibility</p:attrName>
                                        </p:attrNameLst>
                                      </p:cBhvr>
                                      <p:to>
                                        <p:strVal val="hidden"/>
                                      </p:to>
                                    </p:set>
                                  </p:childTnLst>
                                </p:cTn>
                              </p:par>
                            </p:childTnLst>
                          </p:cTn>
                        </p:par>
                        <p:par>
                          <p:cTn id="84" fill="hold" nodeType="afterGroup">
                            <p:stCondLst>
                              <p:cond delay="0"/>
                            </p:stCondLst>
                            <p:childTnLst>
                              <p:par>
                                <p:cTn id="85" presetID="1" presetClass="entr" presetSubtype="0" fill="hold" nodeType="afterEffect">
                                  <p:stCondLst>
                                    <p:cond delay="0"/>
                                  </p:stCondLst>
                                  <p:childTnLst>
                                    <p:set>
                                      <p:cBhvr>
                                        <p:cTn id="86" dur="1" fill="hold">
                                          <p:stCondLst>
                                            <p:cond delay="0"/>
                                          </p:stCondLst>
                                        </p:cTn>
                                        <p:tgtEl>
                                          <p:spTgt spid="37912">
                                            <p:txEl>
                                              <p:pRg st="0" end="0"/>
                                            </p:txEl>
                                          </p:spTgt>
                                        </p:tgtEl>
                                        <p:attrNameLst>
                                          <p:attrName>style.visibility</p:attrName>
                                        </p:attrNameLst>
                                      </p:cBhvr>
                                      <p:to>
                                        <p:strVal val="visible"/>
                                      </p:to>
                                    </p:set>
                                  </p:childTnLst>
                                </p:cTn>
                              </p:par>
                            </p:childTnLst>
                          </p:cTn>
                        </p:par>
                        <p:par>
                          <p:cTn id="87" fill="hold" nodeType="afterGroup">
                            <p:stCondLst>
                              <p:cond delay="0"/>
                            </p:stCondLst>
                            <p:childTnLst>
                              <p:par>
                                <p:cTn id="88" presetID="10" presetClass="entr" presetSubtype="0" fill="hold" nodeType="afterEffect">
                                  <p:stCondLst>
                                    <p:cond delay="0"/>
                                  </p:stCondLst>
                                  <p:childTnLst>
                                    <p:set>
                                      <p:cBhvr>
                                        <p:cTn id="89" dur="1" fill="hold">
                                          <p:stCondLst>
                                            <p:cond delay="0"/>
                                          </p:stCondLst>
                                        </p:cTn>
                                        <p:tgtEl>
                                          <p:spTgt spid="37914"/>
                                        </p:tgtEl>
                                        <p:attrNameLst>
                                          <p:attrName>style.visibility</p:attrName>
                                        </p:attrNameLst>
                                      </p:cBhvr>
                                      <p:to>
                                        <p:strVal val="visible"/>
                                      </p:to>
                                    </p:set>
                                    <p:animEffect transition="in" filter="fade">
                                      <p:cBhvr>
                                        <p:cTn id="90" dur="1000"/>
                                        <p:tgtEl>
                                          <p:spTgt spid="37914"/>
                                        </p:tgtEl>
                                      </p:cBhvr>
                                    </p:animEffect>
                                  </p:childTnLst>
                                </p:cTn>
                              </p:par>
                            </p:childTnLst>
                          </p:cTn>
                        </p:par>
                        <p:par>
                          <p:cTn id="91" fill="hold" nodeType="afterGroup">
                            <p:stCondLst>
                              <p:cond delay="1000"/>
                            </p:stCondLst>
                            <p:childTnLst>
                              <p:par>
                                <p:cTn id="92" presetID="1" presetClass="entr" presetSubtype="0" fill="hold" nodeType="afterEffect">
                                  <p:stCondLst>
                                    <p:cond delay="0"/>
                                  </p:stCondLst>
                                  <p:childTnLst>
                                    <p:set>
                                      <p:cBhvr>
                                        <p:cTn id="93" dur="1" fill="hold">
                                          <p:stCondLst>
                                            <p:cond delay="0"/>
                                          </p:stCondLst>
                                        </p:cTn>
                                        <p:tgtEl>
                                          <p:spTgt spid="37913">
                                            <p:txEl>
                                              <p:pRg st="0" end="0"/>
                                            </p:txEl>
                                          </p:spTgt>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xit" presetSubtype="0" fill="hold" grpId="0" nodeType="clickEffect">
                                  <p:stCondLst>
                                    <p:cond delay="0"/>
                                  </p:stCondLst>
                                  <p:childTnLst>
                                    <p:set>
                                      <p:cBhvr>
                                        <p:cTn id="97" dur="1" fill="hold">
                                          <p:stCondLst>
                                            <p:cond delay="0"/>
                                          </p:stCondLst>
                                        </p:cTn>
                                        <p:tgtEl>
                                          <p:spTgt spid="37893">
                                            <p:txEl>
                                              <p:pRg st="0" end="0"/>
                                            </p:txEl>
                                          </p:spTgt>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0"/>
                                          </p:stCondLst>
                                        </p:cTn>
                                        <p:tgtEl>
                                          <p:spTgt spid="37912">
                                            <p:txEl>
                                              <p:pRg st="0" end="0"/>
                                            </p:txEl>
                                          </p:spTgt>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37914"/>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37913">
                                            <p:txEl>
                                              <p:pRg st="0" end="0"/>
                                            </p:txEl>
                                          </p:spTgt>
                                        </p:tgtEl>
                                        <p:attrNameLst>
                                          <p:attrName>style.visibility</p:attrName>
                                        </p:attrNameLst>
                                      </p:cBhvr>
                                      <p:to>
                                        <p:strVal val="hidden"/>
                                      </p:to>
                                    </p:set>
                                  </p:childTnLst>
                                </p:cTn>
                              </p:par>
                            </p:childTnLst>
                          </p:cTn>
                        </p:par>
                        <p:par>
                          <p:cTn id="104" fill="hold" nodeType="afterGroup">
                            <p:stCondLst>
                              <p:cond delay="0"/>
                            </p:stCondLst>
                            <p:childTnLst>
                              <p:par>
                                <p:cTn id="105" presetID="10" presetClass="entr" presetSubtype="0" fill="hold" nodeType="afterEffect">
                                  <p:stCondLst>
                                    <p:cond delay="0"/>
                                  </p:stCondLst>
                                  <p:childTnLst>
                                    <p:set>
                                      <p:cBhvr>
                                        <p:cTn id="106" dur="1" fill="hold">
                                          <p:stCondLst>
                                            <p:cond delay="0"/>
                                          </p:stCondLst>
                                        </p:cTn>
                                        <p:tgtEl>
                                          <p:spTgt spid="37915">
                                            <p:txEl>
                                              <p:pRg st="0" end="0"/>
                                            </p:txEl>
                                          </p:spTgt>
                                        </p:tgtEl>
                                        <p:attrNameLst>
                                          <p:attrName>style.visibility</p:attrName>
                                        </p:attrNameLst>
                                      </p:cBhvr>
                                      <p:to>
                                        <p:strVal val="visible"/>
                                      </p:to>
                                    </p:set>
                                    <p:animEffect transition="in" filter="fade">
                                      <p:cBhvr>
                                        <p:cTn id="107" dur="1000"/>
                                        <p:tgtEl>
                                          <p:spTgt spid="37915">
                                            <p:txEl>
                                              <p:pRg st="0" end="0"/>
                                            </p:txEl>
                                          </p:spTgt>
                                        </p:tgtEl>
                                      </p:cBhvr>
                                    </p:animEffect>
                                  </p:childTnLst>
                                </p:cTn>
                              </p:par>
                            </p:childTnLst>
                          </p:cTn>
                        </p:par>
                        <p:par>
                          <p:cTn id="108" fill="hold" nodeType="afterGroup">
                            <p:stCondLst>
                              <p:cond delay="1000"/>
                            </p:stCondLst>
                            <p:childTnLst>
                              <p:par>
                                <p:cTn id="109" presetID="10" presetClass="entr" presetSubtype="0" fill="hold" nodeType="afterEffect">
                                  <p:stCondLst>
                                    <p:cond delay="0"/>
                                  </p:stCondLst>
                                  <p:childTnLst>
                                    <p:set>
                                      <p:cBhvr>
                                        <p:cTn id="110" dur="1" fill="hold">
                                          <p:stCondLst>
                                            <p:cond delay="0"/>
                                          </p:stCondLst>
                                        </p:cTn>
                                        <p:tgtEl>
                                          <p:spTgt spid="37915">
                                            <p:txEl>
                                              <p:pRg st="1" end="1"/>
                                            </p:txEl>
                                          </p:spTgt>
                                        </p:tgtEl>
                                        <p:attrNameLst>
                                          <p:attrName>style.visibility</p:attrName>
                                        </p:attrNameLst>
                                      </p:cBhvr>
                                      <p:to>
                                        <p:strVal val="visible"/>
                                      </p:to>
                                    </p:set>
                                    <p:animEffect transition="in" filter="fade">
                                      <p:cBhvr>
                                        <p:cTn id="111" dur="1000"/>
                                        <p:tgtEl>
                                          <p:spTgt spid="37915">
                                            <p:txEl>
                                              <p:pRg st="1" end="1"/>
                                            </p:txEl>
                                          </p:spTgt>
                                        </p:tgtEl>
                                      </p:cBhvr>
                                    </p:animEffect>
                                  </p:childTnLst>
                                </p:cTn>
                              </p:par>
                            </p:childTnLst>
                          </p:cTn>
                        </p:par>
                        <p:par>
                          <p:cTn id="112" fill="hold" nodeType="afterGroup">
                            <p:stCondLst>
                              <p:cond delay="2000"/>
                            </p:stCondLst>
                            <p:childTnLst>
                              <p:par>
                                <p:cTn id="113" presetID="10" presetClass="entr" presetSubtype="0" fill="hold" grpId="0" nodeType="after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fade">
                                      <p:cBhvr>
                                        <p:cTn id="115" dur="1000"/>
                                        <p:tgtEl>
                                          <p:spTgt spid="23"/>
                                        </p:tgtEl>
                                      </p:cBhvr>
                                    </p:animEffect>
                                  </p:childTnLst>
                                </p:cTn>
                              </p:par>
                            </p:childTnLst>
                          </p:cTn>
                        </p:par>
                        <p:par>
                          <p:cTn id="116" fill="hold" nodeType="afterGroup">
                            <p:stCondLst>
                              <p:cond delay="3000"/>
                            </p:stCondLst>
                            <p:childTnLst>
                              <p:par>
                                <p:cTn id="117" presetID="22" presetClass="entr" presetSubtype="1" fill="hold" nodeType="after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wipe(up)">
                                      <p:cBhvr>
                                        <p:cTn id="119" dur="1000"/>
                                        <p:tgtEl>
                                          <p:spTgt spid="5"/>
                                        </p:tgtEl>
                                      </p:cBhvr>
                                    </p:animEffect>
                                  </p:childTnLst>
                                </p:cTn>
                              </p:par>
                            </p:childTnLst>
                          </p:cTn>
                        </p:par>
                        <p:par>
                          <p:cTn id="120" fill="hold" nodeType="afterGroup">
                            <p:stCondLst>
                              <p:cond delay="4000"/>
                            </p:stCondLst>
                            <p:childTnLst>
                              <p:par>
                                <p:cTn id="121" presetID="10" presetClass="entr" presetSubtype="0" fill="hold" grpId="0" nodeType="afterEffect">
                                  <p:stCondLst>
                                    <p:cond delay="0"/>
                                  </p:stCondLst>
                                  <p:childTnLst>
                                    <p:set>
                                      <p:cBhvr>
                                        <p:cTn id="122" dur="1" fill="hold">
                                          <p:stCondLst>
                                            <p:cond delay="0"/>
                                          </p:stCondLst>
                                        </p:cTn>
                                        <p:tgtEl>
                                          <p:spTgt spid="3"/>
                                        </p:tgtEl>
                                        <p:attrNameLst>
                                          <p:attrName>style.visibility</p:attrName>
                                        </p:attrNameLst>
                                      </p:cBhvr>
                                      <p:to>
                                        <p:strVal val="visible"/>
                                      </p:to>
                                    </p:set>
                                    <p:animEffect transition="in" filter="fade">
                                      <p:cBhvr>
                                        <p:cTn id="123" dur="1000"/>
                                        <p:tgtEl>
                                          <p:spTgt spid="3"/>
                                        </p:tgtEl>
                                      </p:cBhvr>
                                    </p:animEffect>
                                  </p:childTnLst>
                                </p:cTn>
                              </p:par>
                            </p:childTnLst>
                          </p:cTn>
                        </p:par>
                        <p:par>
                          <p:cTn id="124" fill="hold" nodeType="afterGroup">
                            <p:stCondLst>
                              <p:cond delay="5000"/>
                            </p:stCondLst>
                            <p:childTnLst>
                              <p:par>
                                <p:cTn id="125" presetID="22" presetClass="entr" presetSubtype="1" fill="hold" nodeType="after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ipe(up)">
                                      <p:cBhvr>
                                        <p:cTn id="127" dur="1000"/>
                                        <p:tgtEl>
                                          <p:spTgt spid="28"/>
                                        </p:tgtEl>
                                      </p:cBhvr>
                                    </p:animEffect>
                                  </p:childTnLst>
                                </p:cTn>
                              </p:par>
                            </p:childTnLst>
                          </p:cTn>
                        </p:par>
                        <p:par>
                          <p:cTn id="128" fill="hold" nodeType="afterGroup">
                            <p:stCondLst>
                              <p:cond delay="6000"/>
                            </p:stCondLst>
                            <p:childTnLst>
                              <p:par>
                                <p:cTn id="129" presetID="10" presetClass="entr" presetSubtype="0"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1000"/>
                                        <p:tgtEl>
                                          <p:spTgt spid="24"/>
                                        </p:tgtEl>
                                      </p:cBhvr>
                                    </p:animEffect>
                                  </p:childTnLst>
                                </p:cTn>
                              </p:par>
                            </p:childTnLst>
                          </p:cTn>
                        </p:par>
                        <p:par>
                          <p:cTn id="132" fill="hold" nodeType="afterGroup">
                            <p:stCondLst>
                              <p:cond delay="7000"/>
                            </p:stCondLst>
                            <p:childTnLst>
                              <p:par>
                                <p:cTn id="133" presetID="22" presetClass="entr" presetSubtype="1" fill="hold" nodeType="afterEffect">
                                  <p:stCondLst>
                                    <p:cond delay="0"/>
                                  </p:stCondLst>
                                  <p:childTnLst>
                                    <p:set>
                                      <p:cBhvr>
                                        <p:cTn id="134" dur="1" fill="hold">
                                          <p:stCondLst>
                                            <p:cond delay="0"/>
                                          </p:stCondLst>
                                        </p:cTn>
                                        <p:tgtEl>
                                          <p:spTgt spid="29"/>
                                        </p:tgtEl>
                                        <p:attrNameLst>
                                          <p:attrName>style.visibility</p:attrName>
                                        </p:attrNameLst>
                                      </p:cBhvr>
                                      <p:to>
                                        <p:strVal val="visible"/>
                                      </p:to>
                                    </p:set>
                                    <p:animEffect transition="in" filter="wipe(up)">
                                      <p:cBhvr>
                                        <p:cTn id="135" dur="1000"/>
                                        <p:tgtEl>
                                          <p:spTgt spid="29"/>
                                        </p:tgtEl>
                                      </p:cBhvr>
                                    </p:animEffect>
                                  </p:childTnLst>
                                </p:cTn>
                              </p:par>
                            </p:childTnLst>
                          </p:cTn>
                        </p:par>
                        <p:par>
                          <p:cTn id="136" fill="hold" nodeType="afterGroup">
                            <p:stCondLst>
                              <p:cond delay="8000"/>
                            </p:stCondLst>
                            <p:childTnLst>
                              <p:par>
                                <p:cTn id="137" presetID="10" presetClass="entr" presetSubtype="0"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1000"/>
                                        <p:tgtEl>
                                          <p:spTgt spid="26"/>
                                        </p:tgtEl>
                                      </p:cBhvr>
                                    </p:animEffect>
                                  </p:childTnLst>
                                </p:cTn>
                              </p:par>
                            </p:childTnLst>
                          </p:cTn>
                        </p:par>
                        <p:par>
                          <p:cTn id="140" fill="hold" nodeType="afterGroup">
                            <p:stCondLst>
                              <p:cond delay="9000"/>
                            </p:stCondLst>
                            <p:childTnLst>
                              <p:par>
                                <p:cTn id="141" presetID="22" presetClass="entr" presetSubtype="1" fill="hold" nodeType="afterEffect">
                                  <p:stCondLst>
                                    <p:cond delay="0"/>
                                  </p:stCondLst>
                                  <p:childTnLst>
                                    <p:set>
                                      <p:cBhvr>
                                        <p:cTn id="142" dur="1" fill="hold">
                                          <p:stCondLst>
                                            <p:cond delay="0"/>
                                          </p:stCondLst>
                                        </p:cTn>
                                        <p:tgtEl>
                                          <p:spTgt spid="4"/>
                                        </p:tgtEl>
                                        <p:attrNameLst>
                                          <p:attrName>style.visibility</p:attrName>
                                        </p:attrNameLst>
                                      </p:cBhvr>
                                      <p:to>
                                        <p:strVal val="visible"/>
                                      </p:to>
                                    </p:set>
                                    <p:animEffect transition="in" filter="wipe(up)">
                                      <p:cBhvr>
                                        <p:cTn id="143" dur="1000"/>
                                        <p:tgtEl>
                                          <p:spTgt spid="4"/>
                                        </p:tgtEl>
                                      </p:cBhvr>
                                    </p:animEffect>
                                  </p:childTnLst>
                                </p:cTn>
                              </p:par>
                            </p:childTnLst>
                          </p:cTn>
                        </p:par>
                        <p:par>
                          <p:cTn id="144" fill="hold" nodeType="afterGroup">
                            <p:stCondLst>
                              <p:cond delay="10000"/>
                            </p:stCondLst>
                            <p:childTnLst>
                              <p:par>
                                <p:cTn id="145" presetID="10" presetClass="entr" presetSubtype="0" fill="hold" grpId="0" nodeType="afterEffect">
                                  <p:stCondLst>
                                    <p:cond delay="0"/>
                                  </p:stCondLst>
                                  <p:childTnLst>
                                    <p:set>
                                      <p:cBhvr>
                                        <p:cTn id="146" dur="1" fill="hold">
                                          <p:stCondLst>
                                            <p:cond delay="0"/>
                                          </p:stCondLst>
                                        </p:cTn>
                                        <p:tgtEl>
                                          <p:spTgt spid="2"/>
                                        </p:tgtEl>
                                        <p:attrNameLst>
                                          <p:attrName>style.visibility</p:attrName>
                                        </p:attrNameLst>
                                      </p:cBhvr>
                                      <p:to>
                                        <p:strVal val="visible"/>
                                      </p:to>
                                    </p:set>
                                    <p:animEffect transition="in" filter="fade">
                                      <p:cBhvr>
                                        <p:cTn id="147" dur="2000"/>
                                        <p:tgtEl>
                                          <p:spTgt spid="2"/>
                                        </p:tgtEl>
                                      </p:cBhvr>
                                    </p:animEffect>
                                  </p:childTnLst>
                                </p:cTn>
                              </p:par>
                            </p:childTnLst>
                          </p:cTn>
                        </p:par>
                        <p:par>
                          <p:cTn id="148" fill="hold" nodeType="afterGroup">
                            <p:stCondLst>
                              <p:cond delay="12000"/>
                            </p:stCondLst>
                            <p:childTnLst>
                              <p:par>
                                <p:cTn id="149" presetID="10" presetClass="entr" presetSubtype="0" fill="hold" nodeType="afterEffect">
                                  <p:stCondLst>
                                    <p:cond delay="0"/>
                                  </p:stCondLst>
                                  <p:childTnLst>
                                    <p:set>
                                      <p:cBhvr>
                                        <p:cTn id="150" dur="1" fill="hold">
                                          <p:stCondLst>
                                            <p:cond delay="0"/>
                                          </p:stCondLst>
                                        </p:cTn>
                                        <p:tgtEl>
                                          <p:spTgt spid="37925">
                                            <p:txEl>
                                              <p:pRg st="0" end="0"/>
                                            </p:txEl>
                                          </p:spTgt>
                                        </p:tgtEl>
                                        <p:attrNameLst>
                                          <p:attrName>style.visibility</p:attrName>
                                        </p:attrNameLst>
                                      </p:cBhvr>
                                      <p:to>
                                        <p:strVal val="visible"/>
                                      </p:to>
                                    </p:set>
                                    <p:animEffect transition="in" filter="fade">
                                      <p:cBhvr>
                                        <p:cTn id="151" dur="2000"/>
                                        <p:tgtEl>
                                          <p:spTgt spid="379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build="allAtOnce"/>
      <p:bldP spid="37894" grpId="0" build="allAtOnce"/>
      <p:bldP spid="37897" grpId="0" build="allAtOnce"/>
      <p:bldP spid="37900" grpId="0" build="allAtOnce"/>
      <p:bldP spid="37902" grpId="0" build="allAtOnce"/>
      <p:bldP spid="37903" grpId="0" build="allAtOnce"/>
      <p:bldP spid="37904" grpId="0" build="allAtOnce"/>
      <p:bldP spid="37906" grpId="0" build="allAtOnce"/>
      <p:bldP spid="37907" grpId="0" build="allAtOnce"/>
      <p:bldP spid="37912" grpId="0" build="allAtOnce"/>
      <p:bldP spid="37913" grpId="0" build="allAtOnce"/>
      <p:bldP spid="24" grpId="0" animBg="1"/>
      <p:bldP spid="2" grpId="0" animBg="1"/>
      <p:bldP spid="3" grpId="0" animBg="1"/>
      <p:bldP spid="2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Заголовок 2">
            <a:extLst>
              <a:ext uri="{FF2B5EF4-FFF2-40B4-BE49-F238E27FC236}">
                <a16:creationId xmlns="" xmlns:a16="http://schemas.microsoft.com/office/drawing/2014/main" id="{EC864446-A0FE-37D0-B926-6F414716E9DE}"/>
              </a:ext>
            </a:extLst>
          </p:cNvPr>
          <p:cNvSpPr>
            <a:spLocks/>
          </p:cNvSpPr>
          <p:nvPr/>
        </p:nvSpPr>
        <p:spPr bwMode="auto">
          <a:xfrm>
            <a:off x="428625" y="142875"/>
            <a:ext cx="8362950" cy="1008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ru-RU" altLang="ru-RU" sz="4000" b="1">
                <a:solidFill>
                  <a:schemeClr val="tx2"/>
                </a:solidFill>
                <a:latin typeface="Calibri" panose="020F0502020204030204" pitchFamily="34" charset="0"/>
              </a:rPr>
              <a:t>Этапы построения информационной модели</a:t>
            </a:r>
          </a:p>
        </p:txBody>
      </p:sp>
      <p:sp>
        <p:nvSpPr>
          <p:cNvPr id="2" name="Rectangle 6">
            <a:extLst>
              <a:ext uri="{FF2B5EF4-FFF2-40B4-BE49-F238E27FC236}">
                <a16:creationId xmlns="" xmlns:a16="http://schemas.microsoft.com/office/drawing/2014/main" id="{BD34725C-0850-335B-4F22-C9CF0159A6AE}"/>
              </a:ext>
            </a:extLst>
          </p:cNvPr>
          <p:cNvSpPr>
            <a:spLocks noChangeArrowheads="1"/>
          </p:cNvSpPr>
          <p:nvPr/>
        </p:nvSpPr>
        <p:spPr bwMode="auto">
          <a:xfrm>
            <a:off x="2428875" y="5589588"/>
            <a:ext cx="4746625" cy="7921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dirty="0">
                <a:solidFill>
                  <a:srgbClr val="FFFFFF"/>
                </a:solidFill>
                <a:latin typeface="Arial" charset="0"/>
                <a:cs typeface="Arial" charset="0"/>
              </a:rPr>
              <a:t>Информационная</a:t>
            </a:r>
          </a:p>
          <a:p>
            <a:pPr>
              <a:defRPr/>
            </a:pPr>
            <a:r>
              <a:rPr lang="ru-RU" sz="2200" b="1" dirty="0">
                <a:solidFill>
                  <a:srgbClr val="FFFFFF"/>
                </a:solidFill>
                <a:latin typeface="Arial" charset="0"/>
                <a:cs typeface="Arial" charset="0"/>
              </a:rPr>
              <a:t>модель</a:t>
            </a:r>
            <a:r>
              <a:rPr lang="ru-RU" sz="2000" b="1" dirty="0">
                <a:solidFill>
                  <a:srgbClr val="FFFFFF"/>
                </a:solidFill>
                <a:latin typeface="Arial" charset="0"/>
                <a:cs typeface="Arial" charset="0"/>
              </a:rPr>
              <a:t> </a:t>
            </a:r>
          </a:p>
        </p:txBody>
      </p:sp>
      <p:sp>
        <p:nvSpPr>
          <p:cNvPr id="13" name="Line 8">
            <a:extLst>
              <a:ext uri="{FF2B5EF4-FFF2-40B4-BE49-F238E27FC236}">
                <a16:creationId xmlns="" xmlns:a16="http://schemas.microsoft.com/office/drawing/2014/main" id="{9CF144BB-EC1E-C3C2-CF7E-4E4407840756}"/>
              </a:ext>
            </a:extLst>
          </p:cNvPr>
          <p:cNvSpPr>
            <a:spLocks noChangeShapeType="1"/>
          </p:cNvSpPr>
          <p:nvPr/>
        </p:nvSpPr>
        <p:spPr bwMode="auto">
          <a:xfrm flipH="1" flipV="1">
            <a:off x="4786313" y="5084763"/>
            <a:ext cx="0" cy="503237"/>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23" name="Rectangle 6">
            <a:extLst>
              <a:ext uri="{FF2B5EF4-FFF2-40B4-BE49-F238E27FC236}">
                <a16:creationId xmlns="" xmlns:a16="http://schemas.microsoft.com/office/drawing/2014/main" id="{1CF1B6F6-BDCB-684E-DA56-AA3948B47A49}"/>
              </a:ext>
            </a:extLst>
          </p:cNvPr>
          <p:cNvSpPr>
            <a:spLocks noChangeArrowheads="1"/>
          </p:cNvSpPr>
          <p:nvPr/>
        </p:nvSpPr>
        <p:spPr bwMode="auto">
          <a:xfrm>
            <a:off x="2428875" y="4643438"/>
            <a:ext cx="4786313"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Формализация</a:t>
            </a:r>
          </a:p>
        </p:txBody>
      </p:sp>
      <p:sp>
        <p:nvSpPr>
          <p:cNvPr id="11" name="Line 8">
            <a:extLst>
              <a:ext uri="{FF2B5EF4-FFF2-40B4-BE49-F238E27FC236}">
                <a16:creationId xmlns="" xmlns:a16="http://schemas.microsoft.com/office/drawing/2014/main" id="{4A5CDDB4-2C29-1ABF-C31A-48F85379CEF6}"/>
              </a:ext>
            </a:extLst>
          </p:cNvPr>
          <p:cNvSpPr>
            <a:spLocks noChangeShapeType="1"/>
          </p:cNvSpPr>
          <p:nvPr/>
        </p:nvSpPr>
        <p:spPr bwMode="auto">
          <a:xfrm flipH="1" flipV="1">
            <a:off x="4786313" y="4149725"/>
            <a:ext cx="0" cy="503238"/>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12" name="Rectangle 6">
            <a:extLst>
              <a:ext uri="{FF2B5EF4-FFF2-40B4-BE49-F238E27FC236}">
                <a16:creationId xmlns="" xmlns:a16="http://schemas.microsoft.com/office/drawing/2014/main" id="{CC4282E3-B04D-BA98-A342-4837C749576D}"/>
              </a:ext>
            </a:extLst>
          </p:cNvPr>
          <p:cNvSpPr>
            <a:spLocks noChangeArrowheads="1"/>
          </p:cNvSpPr>
          <p:nvPr/>
        </p:nvSpPr>
        <p:spPr bwMode="auto">
          <a:xfrm>
            <a:off x="2428875" y="3429000"/>
            <a:ext cx="4746625" cy="79216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dirty="0">
                <a:solidFill>
                  <a:srgbClr val="FFFFFF"/>
                </a:solidFill>
                <a:latin typeface="Arial" charset="0"/>
                <a:cs typeface="Arial" charset="0"/>
              </a:rPr>
              <a:t>Существенные признаки объекта</a:t>
            </a:r>
          </a:p>
        </p:txBody>
      </p:sp>
      <p:sp>
        <p:nvSpPr>
          <p:cNvPr id="10" name="Line 8">
            <a:extLst>
              <a:ext uri="{FF2B5EF4-FFF2-40B4-BE49-F238E27FC236}">
                <a16:creationId xmlns="" xmlns:a16="http://schemas.microsoft.com/office/drawing/2014/main" id="{3A6AAAFE-DD65-B398-D896-09995E0C8301}"/>
              </a:ext>
            </a:extLst>
          </p:cNvPr>
          <p:cNvSpPr>
            <a:spLocks noChangeShapeType="1"/>
          </p:cNvSpPr>
          <p:nvPr/>
        </p:nvSpPr>
        <p:spPr bwMode="auto">
          <a:xfrm flipH="1" flipV="1">
            <a:off x="4786313" y="3068638"/>
            <a:ext cx="0" cy="287337"/>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3" name="Rectangle 6">
            <a:extLst>
              <a:ext uri="{FF2B5EF4-FFF2-40B4-BE49-F238E27FC236}">
                <a16:creationId xmlns="" xmlns:a16="http://schemas.microsoft.com/office/drawing/2014/main" id="{FEDC9FFA-D78D-6147-D3D8-1AB269B09EAC}"/>
              </a:ext>
            </a:extLst>
          </p:cNvPr>
          <p:cNvSpPr>
            <a:spLocks noChangeArrowheads="1"/>
          </p:cNvSpPr>
          <p:nvPr/>
        </p:nvSpPr>
        <p:spPr bwMode="auto">
          <a:xfrm>
            <a:off x="2428875" y="2349500"/>
            <a:ext cx="4746625" cy="72072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dirty="0">
                <a:solidFill>
                  <a:srgbClr val="FFFFFF"/>
                </a:solidFill>
                <a:latin typeface="Arial" charset="0"/>
                <a:cs typeface="Arial" charset="0"/>
              </a:rPr>
              <a:t>Анализ условия задачи </a:t>
            </a:r>
          </a:p>
        </p:txBody>
      </p:sp>
      <p:sp>
        <p:nvSpPr>
          <p:cNvPr id="4" name="Line 8">
            <a:extLst>
              <a:ext uri="{FF2B5EF4-FFF2-40B4-BE49-F238E27FC236}">
                <a16:creationId xmlns="" xmlns:a16="http://schemas.microsoft.com/office/drawing/2014/main" id="{0A9D64FF-BB9E-21DF-9160-70538B6F2A94}"/>
              </a:ext>
            </a:extLst>
          </p:cNvPr>
          <p:cNvSpPr>
            <a:spLocks noChangeShapeType="1"/>
          </p:cNvSpPr>
          <p:nvPr/>
        </p:nvSpPr>
        <p:spPr bwMode="auto">
          <a:xfrm flipH="1" flipV="1">
            <a:off x="4786313" y="1989138"/>
            <a:ext cx="0" cy="287337"/>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5" name="Rectangle 6">
            <a:extLst>
              <a:ext uri="{FF2B5EF4-FFF2-40B4-BE49-F238E27FC236}">
                <a16:creationId xmlns="" xmlns:a16="http://schemas.microsoft.com/office/drawing/2014/main" id="{72757BB8-3C77-404F-4AAC-111CAF7BEBB5}"/>
              </a:ext>
            </a:extLst>
          </p:cNvPr>
          <p:cNvSpPr>
            <a:spLocks noChangeArrowheads="1"/>
          </p:cNvSpPr>
          <p:nvPr/>
        </p:nvSpPr>
        <p:spPr bwMode="auto">
          <a:xfrm>
            <a:off x="2428875" y="1341438"/>
            <a:ext cx="4746625" cy="5746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Реальный объект</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par>
                          <p:cTn id="16" fill="hold" nodeType="afterGroup">
                            <p:stCondLst>
                              <p:cond delay="3000"/>
                            </p:stCondLst>
                            <p:childTnLst>
                              <p:par>
                                <p:cTn id="17" presetID="22" presetClass="entr" presetSubtype="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nodeType="afterGroup">
                            <p:stCondLst>
                              <p:cond delay="5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childTnLst>
                          </p:cTn>
                        </p:par>
                        <p:par>
                          <p:cTn id="32" fill="hold" nodeType="afterGroup">
                            <p:stCondLst>
                              <p:cond delay="7000"/>
                            </p:stCondLst>
                            <p:childTnLst>
                              <p:par>
                                <p:cTn id="33" presetID="22" presetClass="entr" presetSubtype="1"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1000"/>
                                        <p:tgtEl>
                                          <p:spTgt spid="13"/>
                                        </p:tgtEl>
                                      </p:cBhvr>
                                    </p:animEffect>
                                  </p:childTnLst>
                                </p:cTn>
                              </p:par>
                            </p:childTnLst>
                          </p:cTn>
                        </p:par>
                        <p:par>
                          <p:cTn id="36" fill="hold" nodeType="afterGroup">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12" grpId="0" animBg="1"/>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 name="Line 8">
            <a:extLst>
              <a:ext uri="{FF2B5EF4-FFF2-40B4-BE49-F238E27FC236}">
                <a16:creationId xmlns="" xmlns:a16="http://schemas.microsoft.com/office/drawing/2014/main" id="{AEEA7294-B982-82E2-6C35-293E2F82CAD5}"/>
              </a:ext>
            </a:extLst>
          </p:cNvPr>
          <p:cNvSpPr>
            <a:spLocks noChangeShapeType="1"/>
          </p:cNvSpPr>
          <p:nvPr/>
        </p:nvSpPr>
        <p:spPr bwMode="auto">
          <a:xfrm flipH="1">
            <a:off x="3995738" y="4076700"/>
            <a:ext cx="1008062" cy="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2" name="Line 8">
            <a:extLst>
              <a:ext uri="{FF2B5EF4-FFF2-40B4-BE49-F238E27FC236}">
                <a16:creationId xmlns="" xmlns:a16="http://schemas.microsoft.com/office/drawing/2014/main" id="{BE4815EF-1F0A-AEFD-9B0F-44320E0E138A}"/>
              </a:ext>
            </a:extLst>
          </p:cNvPr>
          <p:cNvSpPr>
            <a:spLocks noChangeShapeType="1"/>
          </p:cNvSpPr>
          <p:nvPr/>
        </p:nvSpPr>
        <p:spPr bwMode="auto">
          <a:xfrm flipH="1">
            <a:off x="3995738" y="4868863"/>
            <a:ext cx="1008062" cy="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1030" name="Заголовок 2">
            <a:extLst>
              <a:ext uri="{FF2B5EF4-FFF2-40B4-BE49-F238E27FC236}">
                <a16:creationId xmlns="" xmlns:a16="http://schemas.microsoft.com/office/drawing/2014/main" id="{4A8ECAD2-A42F-37F6-D155-CAB41A8CED38}"/>
              </a:ext>
            </a:extLst>
          </p:cNvPr>
          <p:cNvSpPr>
            <a:spLocks/>
          </p:cNvSpPr>
          <p:nvPr/>
        </p:nvSpPr>
        <p:spPr bwMode="auto">
          <a:xfrm>
            <a:off x="323850" y="188913"/>
            <a:ext cx="8362950"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ru-RU" altLang="ru-RU" sz="4000" b="1">
                <a:solidFill>
                  <a:schemeClr val="tx2"/>
                </a:solidFill>
                <a:latin typeface="Calibri" panose="020F0502020204030204" pitchFamily="34" charset="0"/>
              </a:rPr>
              <a:t>Пример построения информационной модели</a:t>
            </a:r>
          </a:p>
        </p:txBody>
      </p:sp>
      <p:sp>
        <p:nvSpPr>
          <p:cNvPr id="19469" name="Text Box 13">
            <a:extLst>
              <a:ext uri="{FF2B5EF4-FFF2-40B4-BE49-F238E27FC236}">
                <a16:creationId xmlns="" xmlns:a16="http://schemas.microsoft.com/office/drawing/2014/main" id="{62A373CC-72D6-4F2D-6D31-F6A3BA7D0A48}"/>
              </a:ext>
            </a:extLst>
          </p:cNvPr>
          <p:cNvSpPr txBox="1">
            <a:spLocks noChangeArrowheads="1"/>
          </p:cNvSpPr>
          <p:nvPr/>
        </p:nvSpPr>
        <p:spPr bwMode="auto">
          <a:xfrm>
            <a:off x="539750" y="1196975"/>
            <a:ext cx="8353425" cy="246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ru-RU" altLang="ru-RU" sz="2200"/>
              <a:t>Иван к уроку литературы должен выучить наизусть три первые строфы первой главы романа А. С. Пушкина «Евгений Онегин». Это 42 строки. Сколько потребуется времени на выполнение этого задания, если первую строку Иван может запомнить за 5 секунд, а на запоминание каждой следующей строки ему требуется времени на 2 секунды больше, чем на запоминание предыдущей строки?</a:t>
            </a:r>
          </a:p>
        </p:txBody>
      </p:sp>
      <p:sp>
        <p:nvSpPr>
          <p:cNvPr id="25" name="Rectangle 4">
            <a:extLst>
              <a:ext uri="{FF2B5EF4-FFF2-40B4-BE49-F238E27FC236}">
                <a16:creationId xmlns="" xmlns:a16="http://schemas.microsoft.com/office/drawing/2014/main" id="{00A6673F-97B8-ACE1-4AE9-5AE055F55C1B}"/>
              </a:ext>
            </a:extLst>
          </p:cNvPr>
          <p:cNvSpPr>
            <a:spLocks noChangeArrowheads="1"/>
          </p:cNvSpPr>
          <p:nvPr/>
        </p:nvSpPr>
        <p:spPr bwMode="auto">
          <a:xfrm>
            <a:off x="900113" y="3860800"/>
            <a:ext cx="338455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Объект моделирования</a:t>
            </a:r>
          </a:p>
        </p:txBody>
      </p:sp>
      <p:sp>
        <p:nvSpPr>
          <p:cNvPr id="3" name="Rectangle 4">
            <a:extLst>
              <a:ext uri="{FF2B5EF4-FFF2-40B4-BE49-F238E27FC236}">
                <a16:creationId xmlns="" xmlns:a16="http://schemas.microsoft.com/office/drawing/2014/main" id="{0CBF1959-771B-13BD-C26F-73D83E31D501}"/>
              </a:ext>
            </a:extLst>
          </p:cNvPr>
          <p:cNvSpPr>
            <a:spLocks noChangeArrowheads="1"/>
          </p:cNvSpPr>
          <p:nvPr/>
        </p:nvSpPr>
        <p:spPr bwMode="auto">
          <a:xfrm>
            <a:off x="900113" y="4652963"/>
            <a:ext cx="3384550"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Цель моделирования</a:t>
            </a:r>
          </a:p>
        </p:txBody>
      </p:sp>
      <p:sp>
        <p:nvSpPr>
          <p:cNvPr id="4" name="Rectangle 4">
            <a:extLst>
              <a:ext uri="{FF2B5EF4-FFF2-40B4-BE49-F238E27FC236}">
                <a16:creationId xmlns="" xmlns:a16="http://schemas.microsoft.com/office/drawing/2014/main" id="{FC7C3CFD-4DE7-8198-43E8-70BE3E5C3AA4}"/>
              </a:ext>
            </a:extLst>
          </p:cNvPr>
          <p:cNvSpPr>
            <a:spLocks noChangeArrowheads="1"/>
          </p:cNvSpPr>
          <p:nvPr/>
        </p:nvSpPr>
        <p:spPr bwMode="auto">
          <a:xfrm>
            <a:off x="5076825" y="3860800"/>
            <a:ext cx="37433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Процесс запоминания</a:t>
            </a:r>
          </a:p>
        </p:txBody>
      </p:sp>
      <p:sp>
        <p:nvSpPr>
          <p:cNvPr id="5" name="Rectangle 4">
            <a:extLst>
              <a:ext uri="{FF2B5EF4-FFF2-40B4-BE49-F238E27FC236}">
                <a16:creationId xmlns="" xmlns:a16="http://schemas.microsoft.com/office/drawing/2014/main" id="{EED09239-E968-0FCD-2C98-37EC9C107413}"/>
              </a:ext>
            </a:extLst>
          </p:cNvPr>
          <p:cNvSpPr>
            <a:spLocks noChangeArrowheads="1"/>
          </p:cNvSpPr>
          <p:nvPr/>
        </p:nvSpPr>
        <p:spPr bwMode="auto">
          <a:xfrm>
            <a:off x="5076825" y="4652963"/>
            <a:ext cx="37433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Формула расчета времени</a:t>
            </a:r>
          </a:p>
        </p:txBody>
      </p:sp>
      <p:sp>
        <p:nvSpPr>
          <p:cNvPr id="6" name="Rectangle 4">
            <a:extLst>
              <a:ext uri="{FF2B5EF4-FFF2-40B4-BE49-F238E27FC236}">
                <a16:creationId xmlns="" xmlns:a16="http://schemas.microsoft.com/office/drawing/2014/main" id="{6A6F376A-E353-F712-A15B-4506E56DBE67}"/>
              </a:ext>
            </a:extLst>
          </p:cNvPr>
          <p:cNvSpPr>
            <a:spLocks noChangeArrowheads="1"/>
          </p:cNvSpPr>
          <p:nvPr/>
        </p:nvSpPr>
        <p:spPr bwMode="auto">
          <a:xfrm>
            <a:off x="4932363" y="5300663"/>
            <a:ext cx="3743325" cy="98107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endParaRPr lang="ru-RU" sz="2000" b="1">
              <a:solidFill>
                <a:srgbClr val="FFFFFF"/>
              </a:solidFill>
              <a:latin typeface="Arial" charset="0"/>
              <a:cs typeface="Arial" charset="0"/>
            </a:endParaRPr>
          </a:p>
        </p:txBody>
      </p:sp>
      <p:graphicFrame>
        <p:nvGraphicFramePr>
          <p:cNvPr id="19479" name="Object 23">
            <a:extLst>
              <a:ext uri="{FF2B5EF4-FFF2-40B4-BE49-F238E27FC236}">
                <a16:creationId xmlns="" xmlns:a16="http://schemas.microsoft.com/office/drawing/2014/main" id="{7EB2A64A-8F38-3042-4332-B4FFD33943E4}"/>
              </a:ext>
            </a:extLst>
          </p:cNvPr>
          <p:cNvGraphicFramePr>
            <a:graphicFrameLocks noChangeAspect="1"/>
          </p:cNvGraphicFramePr>
          <p:nvPr/>
        </p:nvGraphicFramePr>
        <p:xfrm>
          <a:off x="5435600" y="5373688"/>
          <a:ext cx="2808288" cy="896937"/>
        </p:xfrm>
        <a:graphic>
          <a:graphicData uri="http://schemas.openxmlformats.org/presentationml/2006/ole">
            <p:oleObj spid="_x0000_s1038" name="Формула" r:id="rId4" imgW="1231366" imgH="393529" progId="Equation.3">
              <p:embed/>
            </p:oleObj>
          </a:graphicData>
        </a:graphic>
      </p:graphicFrame>
      <p:sp>
        <p:nvSpPr>
          <p:cNvPr id="19480" name="Text Box 24">
            <a:extLst>
              <a:ext uri="{FF2B5EF4-FFF2-40B4-BE49-F238E27FC236}">
                <a16:creationId xmlns="" xmlns:a16="http://schemas.microsoft.com/office/drawing/2014/main" id="{6B4D2FFD-9D45-BEB1-8659-C1FB543A0334}"/>
              </a:ext>
            </a:extLst>
          </p:cNvPr>
          <p:cNvSpPr txBox="1">
            <a:spLocks noChangeArrowheads="1"/>
          </p:cNvSpPr>
          <p:nvPr/>
        </p:nvSpPr>
        <p:spPr bwMode="auto">
          <a:xfrm>
            <a:off x="539750" y="5300663"/>
            <a:ext cx="4248150" cy="938212"/>
          </a:xfrm>
          <a:prstGeom prst="rect">
            <a:avLst/>
          </a:prstGeom>
          <a:noFill/>
          <a:ln w="57150">
            <a:solidFill>
              <a:srgbClr val="0066CC"/>
            </a:solidFill>
            <a:miter lim="800000"/>
            <a:headEnd/>
            <a:tailEnd/>
          </a:ln>
          <a:effectLst>
            <a:outerShdw dist="35921" dir="2700000" algn="ctr" rotWithShape="0">
              <a:schemeClr val="bg2"/>
            </a:outerShdw>
          </a:effectLst>
        </p:spPr>
        <p:txBody>
          <a:bodyPr>
            <a:spAutoFit/>
          </a:bodyPr>
          <a:lstStyle/>
          <a:p>
            <a:pPr>
              <a:spcBef>
                <a:spcPct val="50000"/>
              </a:spcBef>
              <a:defRPr/>
            </a:pPr>
            <a:r>
              <a:rPr lang="ru-RU" sz="2200" dirty="0">
                <a:latin typeface="Arial" charset="0"/>
                <a:cs typeface="Arial" charset="0"/>
              </a:rPr>
              <a:t>Арифметическая прогрессия:</a:t>
            </a:r>
          </a:p>
          <a:p>
            <a:pPr>
              <a:spcBef>
                <a:spcPct val="50000"/>
              </a:spcBef>
              <a:defRPr/>
            </a:pPr>
            <a:r>
              <a:rPr lang="en-US" sz="2200" dirty="0">
                <a:latin typeface="Arial" charset="0"/>
                <a:cs typeface="Arial" charset="0"/>
              </a:rPr>
              <a:t>a</a:t>
            </a:r>
            <a:r>
              <a:rPr lang="en-US" sz="2200" baseline="-25000" dirty="0">
                <a:latin typeface="Arial" charset="0"/>
                <a:cs typeface="Arial" charset="0"/>
              </a:rPr>
              <a:t>1</a:t>
            </a:r>
            <a:r>
              <a:rPr lang="en-US" sz="2200" dirty="0">
                <a:latin typeface="Arial" charset="0"/>
                <a:cs typeface="Arial" charset="0"/>
              </a:rPr>
              <a:t>=5, d = </a:t>
            </a:r>
            <a:r>
              <a:rPr lang="ru-RU" sz="2200" dirty="0">
                <a:latin typeface="Arial" charset="0"/>
                <a:cs typeface="Arial" charset="0"/>
              </a:rPr>
              <a:t>2</a:t>
            </a:r>
            <a:r>
              <a:rPr lang="en-US" sz="2200" dirty="0">
                <a:latin typeface="Arial" charset="0"/>
                <a:cs typeface="Arial" charset="0"/>
              </a:rPr>
              <a:t>,</a:t>
            </a:r>
            <a:r>
              <a:rPr lang="ru-RU" sz="2200" dirty="0">
                <a:latin typeface="Arial" charset="0"/>
                <a:cs typeface="Arial" charset="0"/>
              </a:rPr>
              <a:t> </a:t>
            </a:r>
            <a:r>
              <a:rPr lang="en-US" sz="2200" dirty="0">
                <a:latin typeface="Arial" charset="0"/>
                <a:cs typeface="Arial" charset="0"/>
              </a:rPr>
              <a:t>n= 42</a:t>
            </a:r>
            <a:endParaRPr lang="ru-RU" sz="2200" dirty="0">
              <a:latin typeface="Arial" charset="0"/>
              <a:cs typeface="Arial"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69">
                                            <p:txEl>
                                              <p:pRg st="0" end="0"/>
                                            </p:txEl>
                                          </p:spTgt>
                                        </p:tgtEl>
                                        <p:attrNameLst>
                                          <p:attrName>style.visibility</p:attrName>
                                        </p:attrNameLst>
                                      </p:cBhvr>
                                      <p:to>
                                        <p:strVal val="visible"/>
                                      </p:to>
                                    </p:set>
                                    <p:animEffect transition="in" filter="fade">
                                      <p:cBhvr>
                                        <p:cTn id="7" dur="1000"/>
                                        <p:tgtEl>
                                          <p:spTgt spid="19469">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par>
                          <p:cTn id="12" fill="hold" nodeType="afterGroup">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1000"/>
                                        <p:tgtEl>
                                          <p:spTgt spid="30"/>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nodeType="afterGroup">
                            <p:stCondLst>
                              <p:cond delay="500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1000"/>
                                        <p:tgtEl>
                                          <p:spTgt spid="2"/>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childTnLst>
                                </p:cTn>
                              </p:par>
                            </p:childTnLst>
                          </p:cTn>
                        </p:par>
                        <p:par>
                          <p:cTn id="32" fill="hold" nodeType="afterGroup">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9480"/>
                                        </p:tgtEl>
                                        <p:attrNameLst>
                                          <p:attrName>style.visibility</p:attrName>
                                        </p:attrNameLst>
                                      </p:cBhvr>
                                      <p:to>
                                        <p:strVal val="visible"/>
                                      </p:to>
                                    </p:set>
                                    <p:animEffect transition="in" filter="fade">
                                      <p:cBhvr>
                                        <p:cTn id="35" dur="1000"/>
                                        <p:tgtEl>
                                          <p:spTgt spid="19480"/>
                                        </p:tgtEl>
                                      </p:cBhvr>
                                    </p:animEffect>
                                  </p:childTnLst>
                                </p:cTn>
                              </p:par>
                            </p:childTnLst>
                          </p:cTn>
                        </p:par>
                        <p:par>
                          <p:cTn id="36" fill="hold" nodeType="afterGroup">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childTnLst>
                                </p:cTn>
                              </p:par>
                            </p:childTnLst>
                          </p:cTn>
                        </p:par>
                        <p:par>
                          <p:cTn id="40" fill="hold" nodeType="afterGroup">
                            <p:stCondLst>
                              <p:cond delay="9000"/>
                            </p:stCondLst>
                            <p:childTnLst>
                              <p:par>
                                <p:cTn id="41" presetID="10" presetClass="entr" presetSubtype="0" fill="hold" nodeType="afterEffect">
                                  <p:stCondLst>
                                    <p:cond delay="0"/>
                                  </p:stCondLst>
                                  <p:childTnLst>
                                    <p:set>
                                      <p:cBhvr>
                                        <p:cTn id="42" dur="1" fill="hold">
                                          <p:stCondLst>
                                            <p:cond delay="0"/>
                                          </p:stCondLst>
                                        </p:cTn>
                                        <p:tgtEl>
                                          <p:spTgt spid="19479"/>
                                        </p:tgtEl>
                                        <p:attrNameLst>
                                          <p:attrName>style.visibility</p:attrName>
                                        </p:attrNameLst>
                                      </p:cBhvr>
                                      <p:to>
                                        <p:strVal val="visible"/>
                                      </p:to>
                                    </p:set>
                                    <p:animEffect transition="in" filter="fade">
                                      <p:cBhvr>
                                        <p:cTn id="43" dur="1000"/>
                                        <p:tgtEl>
                                          <p:spTgt spid="19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animBg="1"/>
      <p:bldP spid="4" grpId="0" animBg="1"/>
      <p:bldP spid="5" grpId="0" animBg="1"/>
      <p:bldP spid="6" grpId="0" animBg="1"/>
      <p:bldP spid="194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 name="Line 8">
            <a:extLst>
              <a:ext uri="{FF2B5EF4-FFF2-40B4-BE49-F238E27FC236}">
                <a16:creationId xmlns="" xmlns:a16="http://schemas.microsoft.com/office/drawing/2014/main" id="{29FF57B7-6D38-2380-5A2C-BCC6ECC97606}"/>
              </a:ext>
            </a:extLst>
          </p:cNvPr>
          <p:cNvSpPr>
            <a:spLocks noChangeShapeType="1"/>
          </p:cNvSpPr>
          <p:nvPr/>
        </p:nvSpPr>
        <p:spPr bwMode="auto">
          <a:xfrm flipH="1">
            <a:off x="4211638" y="1557338"/>
            <a:ext cx="1655762" cy="719137"/>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25" name="Rectangle 4">
            <a:extLst>
              <a:ext uri="{FF2B5EF4-FFF2-40B4-BE49-F238E27FC236}">
                <a16:creationId xmlns="" xmlns:a16="http://schemas.microsoft.com/office/drawing/2014/main" id="{AE24F354-AF81-54B5-BE48-49C70C05871B}"/>
              </a:ext>
            </a:extLst>
          </p:cNvPr>
          <p:cNvSpPr>
            <a:spLocks noChangeArrowheads="1"/>
          </p:cNvSpPr>
          <p:nvPr/>
        </p:nvSpPr>
        <p:spPr bwMode="auto">
          <a:xfrm>
            <a:off x="5867400" y="1268413"/>
            <a:ext cx="2449513"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Физическая</a:t>
            </a:r>
          </a:p>
        </p:txBody>
      </p:sp>
      <p:sp>
        <p:nvSpPr>
          <p:cNvPr id="2" name="Rectangle 4">
            <a:extLst>
              <a:ext uri="{FF2B5EF4-FFF2-40B4-BE49-F238E27FC236}">
                <a16:creationId xmlns="" xmlns:a16="http://schemas.microsoft.com/office/drawing/2014/main" id="{560E2A6D-3971-E65F-063A-4AD2417A0B13}"/>
              </a:ext>
            </a:extLst>
          </p:cNvPr>
          <p:cNvSpPr>
            <a:spLocks noChangeArrowheads="1"/>
          </p:cNvSpPr>
          <p:nvPr/>
        </p:nvSpPr>
        <p:spPr bwMode="auto">
          <a:xfrm>
            <a:off x="5867400" y="2349500"/>
            <a:ext cx="2449513"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Экологическая</a:t>
            </a:r>
          </a:p>
        </p:txBody>
      </p:sp>
      <p:sp>
        <p:nvSpPr>
          <p:cNvPr id="3" name="Rectangle 4">
            <a:extLst>
              <a:ext uri="{FF2B5EF4-FFF2-40B4-BE49-F238E27FC236}">
                <a16:creationId xmlns="" xmlns:a16="http://schemas.microsoft.com/office/drawing/2014/main" id="{1E5FF216-B96A-DD6B-218A-3318D2520B45}"/>
              </a:ext>
            </a:extLst>
          </p:cNvPr>
          <p:cNvSpPr>
            <a:spLocks noChangeArrowheads="1"/>
          </p:cNvSpPr>
          <p:nvPr/>
        </p:nvSpPr>
        <p:spPr bwMode="auto">
          <a:xfrm>
            <a:off x="5867400" y="1844675"/>
            <a:ext cx="2449513"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Экономическая</a:t>
            </a:r>
          </a:p>
        </p:txBody>
      </p:sp>
      <p:sp>
        <p:nvSpPr>
          <p:cNvPr id="4" name="Rectangle 4">
            <a:extLst>
              <a:ext uri="{FF2B5EF4-FFF2-40B4-BE49-F238E27FC236}">
                <a16:creationId xmlns="" xmlns:a16="http://schemas.microsoft.com/office/drawing/2014/main" id="{4485E592-D98B-8E72-25B6-389DFA58C79A}"/>
              </a:ext>
            </a:extLst>
          </p:cNvPr>
          <p:cNvSpPr>
            <a:spLocks noChangeArrowheads="1"/>
          </p:cNvSpPr>
          <p:nvPr/>
        </p:nvSpPr>
        <p:spPr bwMode="auto">
          <a:xfrm>
            <a:off x="5867400" y="2924175"/>
            <a:ext cx="244792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Социологическая</a:t>
            </a:r>
          </a:p>
        </p:txBody>
      </p:sp>
      <p:sp>
        <p:nvSpPr>
          <p:cNvPr id="5" name="Rectangle 4">
            <a:extLst>
              <a:ext uri="{FF2B5EF4-FFF2-40B4-BE49-F238E27FC236}">
                <a16:creationId xmlns="" xmlns:a16="http://schemas.microsoft.com/office/drawing/2014/main" id="{E191B3F2-C516-038E-959D-88E75BFD4DB1}"/>
              </a:ext>
            </a:extLst>
          </p:cNvPr>
          <p:cNvSpPr>
            <a:spLocks noChangeArrowheads="1"/>
          </p:cNvSpPr>
          <p:nvPr/>
        </p:nvSpPr>
        <p:spPr bwMode="auto">
          <a:xfrm>
            <a:off x="5938838" y="4292600"/>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Статическая</a:t>
            </a:r>
          </a:p>
        </p:txBody>
      </p:sp>
      <p:sp>
        <p:nvSpPr>
          <p:cNvPr id="6" name="Rectangle 4">
            <a:extLst>
              <a:ext uri="{FF2B5EF4-FFF2-40B4-BE49-F238E27FC236}">
                <a16:creationId xmlns="" xmlns:a16="http://schemas.microsoft.com/office/drawing/2014/main" id="{98336116-1539-94C5-09D3-7D9EF445E4F4}"/>
              </a:ext>
            </a:extLst>
          </p:cNvPr>
          <p:cNvSpPr>
            <a:spLocks noChangeArrowheads="1"/>
          </p:cNvSpPr>
          <p:nvPr/>
        </p:nvSpPr>
        <p:spPr bwMode="auto">
          <a:xfrm>
            <a:off x="5938838" y="3716338"/>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Динамическая</a:t>
            </a:r>
          </a:p>
        </p:txBody>
      </p:sp>
      <p:sp>
        <p:nvSpPr>
          <p:cNvPr id="7" name="Rectangle 4">
            <a:extLst>
              <a:ext uri="{FF2B5EF4-FFF2-40B4-BE49-F238E27FC236}">
                <a16:creationId xmlns="" xmlns:a16="http://schemas.microsoft.com/office/drawing/2014/main" id="{FF798BB3-2C8F-A65D-1C12-7AADD68B9740}"/>
              </a:ext>
            </a:extLst>
          </p:cNvPr>
          <p:cNvSpPr>
            <a:spLocks noChangeArrowheads="1"/>
          </p:cNvSpPr>
          <p:nvPr/>
        </p:nvSpPr>
        <p:spPr bwMode="auto">
          <a:xfrm>
            <a:off x="5938838" y="5516563"/>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Образная</a:t>
            </a:r>
          </a:p>
        </p:txBody>
      </p:sp>
      <p:sp>
        <p:nvSpPr>
          <p:cNvPr id="8" name="Rectangle 4">
            <a:extLst>
              <a:ext uri="{FF2B5EF4-FFF2-40B4-BE49-F238E27FC236}">
                <a16:creationId xmlns="" xmlns:a16="http://schemas.microsoft.com/office/drawing/2014/main" id="{B48F90A2-3D52-5E7C-15BB-50F360E2C340}"/>
              </a:ext>
            </a:extLst>
          </p:cNvPr>
          <p:cNvSpPr>
            <a:spLocks noChangeArrowheads="1"/>
          </p:cNvSpPr>
          <p:nvPr/>
        </p:nvSpPr>
        <p:spPr bwMode="auto">
          <a:xfrm>
            <a:off x="5938838" y="4940300"/>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Знаковая</a:t>
            </a:r>
          </a:p>
        </p:txBody>
      </p:sp>
      <p:sp>
        <p:nvSpPr>
          <p:cNvPr id="9" name="Rectangle 4">
            <a:extLst>
              <a:ext uri="{FF2B5EF4-FFF2-40B4-BE49-F238E27FC236}">
                <a16:creationId xmlns="" xmlns:a16="http://schemas.microsoft.com/office/drawing/2014/main" id="{F7087424-D8B3-D2F7-493D-92F2E051C8AD}"/>
              </a:ext>
            </a:extLst>
          </p:cNvPr>
          <p:cNvSpPr>
            <a:spLocks noChangeArrowheads="1"/>
          </p:cNvSpPr>
          <p:nvPr/>
        </p:nvSpPr>
        <p:spPr bwMode="auto">
          <a:xfrm>
            <a:off x="5938838" y="6092825"/>
            <a:ext cx="2378075"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Смешанная</a:t>
            </a:r>
          </a:p>
        </p:txBody>
      </p:sp>
      <p:sp>
        <p:nvSpPr>
          <p:cNvPr id="10" name="Line 8">
            <a:extLst>
              <a:ext uri="{FF2B5EF4-FFF2-40B4-BE49-F238E27FC236}">
                <a16:creationId xmlns="" xmlns:a16="http://schemas.microsoft.com/office/drawing/2014/main" id="{0113DF44-87FC-907E-A702-D8275361ABD7}"/>
              </a:ext>
            </a:extLst>
          </p:cNvPr>
          <p:cNvSpPr>
            <a:spLocks noChangeShapeType="1"/>
          </p:cNvSpPr>
          <p:nvPr/>
        </p:nvSpPr>
        <p:spPr bwMode="auto">
          <a:xfrm flipH="1">
            <a:off x="4356100" y="3933825"/>
            <a:ext cx="1511300" cy="287338"/>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11" name="Line 8">
            <a:extLst>
              <a:ext uri="{FF2B5EF4-FFF2-40B4-BE49-F238E27FC236}">
                <a16:creationId xmlns="" xmlns:a16="http://schemas.microsoft.com/office/drawing/2014/main" id="{377CC998-D53C-9020-93F3-0B0F4C428BBB}"/>
              </a:ext>
            </a:extLst>
          </p:cNvPr>
          <p:cNvSpPr>
            <a:spLocks noChangeShapeType="1"/>
          </p:cNvSpPr>
          <p:nvPr/>
        </p:nvSpPr>
        <p:spPr bwMode="auto">
          <a:xfrm flipH="1" flipV="1">
            <a:off x="4284663" y="4292600"/>
            <a:ext cx="1655762" cy="215900"/>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23" name="Rectangle 6">
            <a:extLst>
              <a:ext uri="{FF2B5EF4-FFF2-40B4-BE49-F238E27FC236}">
                <a16:creationId xmlns="" xmlns:a16="http://schemas.microsoft.com/office/drawing/2014/main" id="{FC9C3ED2-6AE8-DA36-F074-6BAECE430A65}"/>
              </a:ext>
            </a:extLst>
          </p:cNvPr>
          <p:cNvSpPr>
            <a:spLocks noChangeArrowheads="1"/>
          </p:cNvSpPr>
          <p:nvPr/>
        </p:nvSpPr>
        <p:spPr bwMode="auto">
          <a:xfrm>
            <a:off x="1187450" y="3716338"/>
            <a:ext cx="3168650" cy="10810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Временной</a:t>
            </a:r>
          </a:p>
          <a:p>
            <a:pPr>
              <a:defRPr/>
            </a:pPr>
            <a:r>
              <a:rPr lang="ru-RU" sz="2200" b="1">
                <a:solidFill>
                  <a:srgbClr val="FFFFFF"/>
                </a:solidFill>
                <a:latin typeface="Arial" charset="0"/>
                <a:cs typeface="Arial" charset="0"/>
              </a:rPr>
              <a:t>фактор</a:t>
            </a:r>
          </a:p>
        </p:txBody>
      </p:sp>
      <p:sp>
        <p:nvSpPr>
          <p:cNvPr id="12" name="Line 8">
            <a:extLst>
              <a:ext uri="{FF2B5EF4-FFF2-40B4-BE49-F238E27FC236}">
                <a16:creationId xmlns="" xmlns:a16="http://schemas.microsoft.com/office/drawing/2014/main" id="{803E8C53-241F-4283-B6CD-A4B06D661EEA}"/>
              </a:ext>
            </a:extLst>
          </p:cNvPr>
          <p:cNvSpPr>
            <a:spLocks noChangeShapeType="1"/>
          </p:cNvSpPr>
          <p:nvPr/>
        </p:nvSpPr>
        <p:spPr bwMode="auto">
          <a:xfrm flipH="1" flipV="1">
            <a:off x="4140200" y="2276475"/>
            <a:ext cx="1727200" cy="288925"/>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13" name="Line 8">
            <a:extLst>
              <a:ext uri="{FF2B5EF4-FFF2-40B4-BE49-F238E27FC236}">
                <a16:creationId xmlns="" xmlns:a16="http://schemas.microsoft.com/office/drawing/2014/main" id="{8C6DE22F-57C9-153C-546D-AD1629E7ACDB}"/>
              </a:ext>
            </a:extLst>
          </p:cNvPr>
          <p:cNvSpPr>
            <a:spLocks noChangeShapeType="1"/>
          </p:cNvSpPr>
          <p:nvPr/>
        </p:nvSpPr>
        <p:spPr bwMode="auto">
          <a:xfrm flipH="1" flipV="1">
            <a:off x="4140200" y="2276475"/>
            <a:ext cx="1655763" cy="792163"/>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14" name="Line 8">
            <a:extLst>
              <a:ext uri="{FF2B5EF4-FFF2-40B4-BE49-F238E27FC236}">
                <a16:creationId xmlns="" xmlns:a16="http://schemas.microsoft.com/office/drawing/2014/main" id="{39498416-2514-E056-8E1C-015215428355}"/>
              </a:ext>
            </a:extLst>
          </p:cNvPr>
          <p:cNvSpPr>
            <a:spLocks noChangeShapeType="1"/>
          </p:cNvSpPr>
          <p:nvPr/>
        </p:nvSpPr>
        <p:spPr bwMode="auto">
          <a:xfrm flipH="1">
            <a:off x="4211638" y="2060575"/>
            <a:ext cx="1655762" cy="21590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15" name="Rectangle 6">
            <a:extLst>
              <a:ext uri="{FF2B5EF4-FFF2-40B4-BE49-F238E27FC236}">
                <a16:creationId xmlns="" xmlns:a16="http://schemas.microsoft.com/office/drawing/2014/main" id="{0B65144C-5005-5CB8-0A57-1C325742D507}"/>
              </a:ext>
            </a:extLst>
          </p:cNvPr>
          <p:cNvSpPr>
            <a:spLocks noChangeArrowheads="1"/>
          </p:cNvSpPr>
          <p:nvPr/>
        </p:nvSpPr>
        <p:spPr bwMode="auto">
          <a:xfrm>
            <a:off x="1116013" y="1700213"/>
            <a:ext cx="3168650" cy="10810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Предметная</a:t>
            </a:r>
          </a:p>
          <a:p>
            <a:pPr>
              <a:defRPr/>
            </a:pPr>
            <a:r>
              <a:rPr lang="ru-RU" sz="2200" b="1">
                <a:solidFill>
                  <a:srgbClr val="FFFFFF"/>
                </a:solidFill>
                <a:latin typeface="Arial" charset="0"/>
                <a:cs typeface="Arial" charset="0"/>
              </a:rPr>
              <a:t>область</a:t>
            </a:r>
          </a:p>
        </p:txBody>
      </p:sp>
      <p:sp>
        <p:nvSpPr>
          <p:cNvPr id="16" name="Line 8">
            <a:extLst>
              <a:ext uri="{FF2B5EF4-FFF2-40B4-BE49-F238E27FC236}">
                <a16:creationId xmlns="" xmlns:a16="http://schemas.microsoft.com/office/drawing/2014/main" id="{609507B6-C0D7-8611-7D96-8AA9304CEE0A}"/>
              </a:ext>
            </a:extLst>
          </p:cNvPr>
          <p:cNvSpPr>
            <a:spLocks noChangeShapeType="1"/>
          </p:cNvSpPr>
          <p:nvPr/>
        </p:nvSpPr>
        <p:spPr bwMode="auto">
          <a:xfrm flipH="1">
            <a:off x="4211638" y="5230813"/>
            <a:ext cx="1655762" cy="719137"/>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17" name="Line 8">
            <a:extLst>
              <a:ext uri="{FF2B5EF4-FFF2-40B4-BE49-F238E27FC236}">
                <a16:creationId xmlns="" xmlns:a16="http://schemas.microsoft.com/office/drawing/2014/main" id="{2765C93E-EE75-235C-D9FC-A51C8385F2C9}"/>
              </a:ext>
            </a:extLst>
          </p:cNvPr>
          <p:cNvSpPr>
            <a:spLocks noChangeShapeType="1"/>
          </p:cNvSpPr>
          <p:nvPr/>
        </p:nvSpPr>
        <p:spPr bwMode="auto">
          <a:xfrm flipH="1" flipV="1">
            <a:off x="4140200" y="5949950"/>
            <a:ext cx="1727200" cy="288925"/>
          </a:xfrm>
          <a:prstGeom prst="line">
            <a:avLst/>
          </a:prstGeom>
          <a:noFill/>
          <a:ln w="38100" algn="ctr">
            <a:solidFill>
              <a:schemeClr val="accent1"/>
            </a:solidFill>
            <a:round/>
            <a:headEnd type="triangle" w="med" len="med"/>
            <a:tailEnd/>
          </a:ln>
          <a:effectLst>
            <a:outerShdw dist="23000" dir="5400000" rotWithShape="0">
              <a:srgbClr val="000000">
                <a:alpha val="34999"/>
              </a:srgbClr>
            </a:outerShdw>
          </a:effectLst>
        </p:spPr>
        <p:txBody>
          <a:bodyPr/>
          <a:lstStyle/>
          <a:p>
            <a:pPr algn="l">
              <a:defRPr/>
            </a:pPr>
            <a:endParaRPr lang="ru-RU">
              <a:latin typeface="Arial" charset="0"/>
              <a:cs typeface="Arial" charset="0"/>
            </a:endParaRPr>
          </a:p>
        </p:txBody>
      </p:sp>
      <p:sp>
        <p:nvSpPr>
          <p:cNvPr id="18" name="Line 8">
            <a:extLst>
              <a:ext uri="{FF2B5EF4-FFF2-40B4-BE49-F238E27FC236}">
                <a16:creationId xmlns="" xmlns:a16="http://schemas.microsoft.com/office/drawing/2014/main" id="{708E3A9E-9429-C8E7-4E7E-A1E26F588ADD}"/>
              </a:ext>
            </a:extLst>
          </p:cNvPr>
          <p:cNvSpPr>
            <a:spLocks noChangeShapeType="1"/>
          </p:cNvSpPr>
          <p:nvPr/>
        </p:nvSpPr>
        <p:spPr bwMode="auto">
          <a:xfrm flipH="1">
            <a:off x="4211638" y="5734050"/>
            <a:ext cx="1655762" cy="215900"/>
          </a:xfrm>
          <a:prstGeom prst="line">
            <a:avLst/>
          </a:prstGeom>
          <a:noFill/>
          <a:ln w="38100" algn="ctr">
            <a:solidFill>
              <a:schemeClr val="accent1"/>
            </a:solidFill>
            <a:round/>
            <a:headEnd type="triangle" w="med" len="med"/>
            <a:tailEnd/>
          </a:ln>
          <a:effectLst>
            <a:outerShdw dist="23000" dir="5400000" rotWithShape="0">
              <a:srgbClr val="000000">
                <a:alpha val="34998"/>
              </a:srgbClr>
            </a:outerShdw>
          </a:effectLst>
        </p:spPr>
        <p:txBody>
          <a:bodyPr/>
          <a:lstStyle/>
          <a:p>
            <a:pPr>
              <a:defRPr/>
            </a:pPr>
            <a:endParaRPr lang="ru-RU">
              <a:latin typeface="Arial" charset="0"/>
              <a:cs typeface="Arial" charset="0"/>
            </a:endParaRPr>
          </a:p>
        </p:txBody>
      </p:sp>
      <p:sp>
        <p:nvSpPr>
          <p:cNvPr id="19" name="Rectangle 6">
            <a:extLst>
              <a:ext uri="{FF2B5EF4-FFF2-40B4-BE49-F238E27FC236}">
                <a16:creationId xmlns="" xmlns:a16="http://schemas.microsoft.com/office/drawing/2014/main" id="{4B9394EE-8B09-1BA5-EDD5-8E669E1716DB}"/>
              </a:ext>
            </a:extLst>
          </p:cNvPr>
          <p:cNvSpPr>
            <a:spLocks noChangeArrowheads="1"/>
          </p:cNvSpPr>
          <p:nvPr/>
        </p:nvSpPr>
        <p:spPr bwMode="auto">
          <a:xfrm>
            <a:off x="1116013" y="5445125"/>
            <a:ext cx="3168650" cy="10810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200" b="1">
                <a:solidFill>
                  <a:srgbClr val="FFFFFF"/>
                </a:solidFill>
                <a:latin typeface="Arial" charset="0"/>
                <a:cs typeface="Arial" charset="0"/>
              </a:rPr>
              <a:t>Форма </a:t>
            </a:r>
          </a:p>
          <a:p>
            <a:pPr>
              <a:defRPr/>
            </a:pPr>
            <a:r>
              <a:rPr lang="ru-RU" sz="2200" b="1">
                <a:solidFill>
                  <a:srgbClr val="FFFFFF"/>
                </a:solidFill>
                <a:latin typeface="Arial" charset="0"/>
                <a:cs typeface="Arial" charset="0"/>
              </a:rPr>
              <a:t>представления</a:t>
            </a:r>
          </a:p>
        </p:txBody>
      </p:sp>
      <p:sp>
        <p:nvSpPr>
          <p:cNvPr id="8215" name="Заголовок 2">
            <a:extLst>
              <a:ext uri="{FF2B5EF4-FFF2-40B4-BE49-F238E27FC236}">
                <a16:creationId xmlns="" xmlns:a16="http://schemas.microsoft.com/office/drawing/2014/main" id="{C8111115-E0CD-A5AF-6089-3AA5864794FA}"/>
              </a:ext>
            </a:extLst>
          </p:cNvPr>
          <p:cNvSpPr>
            <a:spLocks/>
          </p:cNvSpPr>
          <p:nvPr/>
        </p:nvSpPr>
        <p:spPr bwMode="auto">
          <a:xfrm>
            <a:off x="323850" y="188913"/>
            <a:ext cx="836295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ru-RU" altLang="ru-RU" sz="4000" b="1">
                <a:solidFill>
                  <a:schemeClr val="tx2"/>
                </a:solidFill>
                <a:latin typeface="Calibri" panose="020F0502020204030204" pitchFamily="34" charset="0"/>
              </a:rPr>
              <a:t>Классификация информационных моделей</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childTnLst>
                                </p:cTn>
                              </p:par>
                            </p:childTnLst>
                          </p:cTn>
                        </p:par>
                        <p:par>
                          <p:cTn id="16" fill="hold" nodeType="afterGroup">
                            <p:stCondLst>
                              <p:cond delay="3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childTnLst>
                                </p:cTn>
                              </p:par>
                            </p:childTnLst>
                          </p:cTn>
                        </p:par>
                        <p:par>
                          <p:cTn id="24" fill="hold" nodeType="afterGroup">
                            <p:stCondLst>
                              <p:cond delay="5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par>
                          <p:cTn id="32" fill="hold" nodeType="afterGroup">
                            <p:stCondLst>
                              <p:cond delay="70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1000"/>
                                        <p:tgtEl>
                                          <p:spTgt spid="13"/>
                                        </p:tgtEl>
                                      </p:cBhvr>
                                    </p:animEffect>
                                  </p:childTnLst>
                                </p:cTn>
                              </p:par>
                            </p:childTnLst>
                          </p:cTn>
                        </p:par>
                        <p:par>
                          <p:cTn id="36" fill="hold" nodeType="afterGroup">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childTnLst>
                                </p:cTn>
                              </p:par>
                            </p:childTnLst>
                          </p:cTn>
                        </p:par>
                        <p:par>
                          <p:cTn id="40" fill="hold" nodeType="afterGroup">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0"/>
                                        <p:tgtEl>
                                          <p:spTgt spid="23"/>
                                        </p:tgtEl>
                                      </p:cBhvr>
                                    </p:animEffect>
                                  </p:childTnLst>
                                </p:cTn>
                              </p:par>
                            </p:childTnLst>
                          </p:cTn>
                        </p:par>
                        <p:par>
                          <p:cTn id="44" fill="hold" nodeType="afterGroup">
                            <p:stCondLst>
                              <p:cond delay="10000"/>
                            </p:stCondLst>
                            <p:childTnLst>
                              <p:par>
                                <p:cTn id="45" presetID="22" presetClass="entr" presetSubtype="8"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1000"/>
                                        <p:tgtEl>
                                          <p:spTgt spid="10"/>
                                        </p:tgtEl>
                                      </p:cBhvr>
                                    </p:animEffect>
                                  </p:childTnLst>
                                </p:cTn>
                              </p:par>
                            </p:childTnLst>
                          </p:cTn>
                        </p:par>
                        <p:par>
                          <p:cTn id="48" fill="hold" nodeType="afterGroup">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childTnLst>
                                </p:cTn>
                              </p:par>
                            </p:childTnLst>
                          </p:cTn>
                        </p:par>
                        <p:par>
                          <p:cTn id="52" fill="hold" nodeType="afterGroup">
                            <p:stCondLst>
                              <p:cond delay="12000"/>
                            </p:stCondLst>
                            <p:childTnLst>
                              <p:par>
                                <p:cTn id="53" presetID="22" presetClass="entr" presetSubtype="8"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1000"/>
                                        <p:tgtEl>
                                          <p:spTgt spid="11"/>
                                        </p:tgtEl>
                                      </p:cBhvr>
                                    </p:animEffect>
                                  </p:childTnLst>
                                </p:cTn>
                              </p:par>
                            </p:childTnLst>
                          </p:cTn>
                        </p:par>
                        <p:par>
                          <p:cTn id="56" fill="hold" nodeType="afterGroup">
                            <p:stCondLst>
                              <p:cond delay="13000"/>
                            </p:stCondLst>
                            <p:childTnLst>
                              <p:par>
                                <p:cTn id="57" presetID="10"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childTnLst>
                                </p:cTn>
                              </p:par>
                            </p:childTnLst>
                          </p:cTn>
                        </p:par>
                        <p:par>
                          <p:cTn id="60" fill="hold" nodeType="afterGroup">
                            <p:stCondLst>
                              <p:cond delay="14000"/>
                            </p:stCondLst>
                            <p:childTnLst>
                              <p:par>
                                <p:cTn id="61" presetID="10"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childTnLst>
                                </p:cTn>
                              </p:par>
                            </p:childTnLst>
                          </p:cTn>
                        </p:par>
                        <p:par>
                          <p:cTn id="64" fill="hold" nodeType="afterGroup">
                            <p:stCondLst>
                              <p:cond delay="15000"/>
                            </p:stCondLst>
                            <p:childTnLst>
                              <p:par>
                                <p:cTn id="65" presetID="2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1000"/>
                                        <p:tgtEl>
                                          <p:spTgt spid="16"/>
                                        </p:tgtEl>
                                      </p:cBhvr>
                                    </p:animEffect>
                                  </p:childTnLst>
                                </p:cTn>
                              </p:par>
                            </p:childTnLst>
                          </p:cTn>
                        </p:par>
                        <p:par>
                          <p:cTn id="68" fill="hold" nodeType="afterGroup">
                            <p:stCondLst>
                              <p:cond delay="16000"/>
                            </p:stCondLst>
                            <p:childTnLst>
                              <p:par>
                                <p:cTn id="69" presetID="10" presetClass="entr" presetSubtype="0"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childTnLst>
                                </p:cTn>
                              </p:par>
                            </p:childTnLst>
                          </p:cTn>
                        </p:par>
                        <p:par>
                          <p:cTn id="72" fill="hold" nodeType="afterGroup">
                            <p:stCondLst>
                              <p:cond delay="17000"/>
                            </p:stCondLst>
                            <p:childTnLst>
                              <p:par>
                                <p:cTn id="73" presetID="22" presetClass="entr" presetSubtype="8"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left)">
                                      <p:cBhvr>
                                        <p:cTn id="75" dur="1000"/>
                                        <p:tgtEl>
                                          <p:spTgt spid="18"/>
                                        </p:tgtEl>
                                      </p:cBhvr>
                                    </p:animEffect>
                                  </p:childTnLst>
                                </p:cTn>
                              </p:par>
                            </p:childTnLst>
                          </p:cTn>
                        </p:par>
                        <p:par>
                          <p:cTn id="76" fill="hold" nodeType="afterGroup">
                            <p:stCondLst>
                              <p:cond delay="18000"/>
                            </p:stCondLst>
                            <p:childTnLst>
                              <p:par>
                                <p:cTn id="77" presetID="10" presetClass="entr" presetSubtype="0"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childTnLst>
                                </p:cTn>
                              </p:par>
                            </p:childTnLst>
                          </p:cTn>
                        </p:par>
                        <p:par>
                          <p:cTn id="80" fill="hold" nodeType="afterGroup">
                            <p:stCondLst>
                              <p:cond delay="19000"/>
                            </p:stCondLst>
                            <p:childTnLst>
                              <p:par>
                                <p:cTn id="81" presetID="22" presetClass="entr" presetSubtype="8"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1000"/>
                                        <p:tgtEl>
                                          <p:spTgt spid="17"/>
                                        </p:tgtEl>
                                      </p:cBhvr>
                                    </p:animEffect>
                                  </p:childTnLst>
                                </p:cTn>
                              </p:par>
                            </p:childTnLst>
                          </p:cTn>
                        </p:par>
                        <p:par>
                          <p:cTn id="84" fill="hold" nodeType="afterGroup">
                            <p:stCondLst>
                              <p:cond delay="20000"/>
                            </p:stCondLst>
                            <p:childTnLst>
                              <p:par>
                                <p:cTn id="85" presetID="10" presetClass="entr" presetSubtype="0"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4" grpId="0" animBg="1"/>
      <p:bldP spid="5" grpId="0" animBg="1"/>
      <p:bldP spid="6" grpId="0" animBg="1"/>
      <p:bldP spid="7" grpId="0" animBg="1"/>
      <p:bldP spid="8" grpId="0" animBg="1"/>
      <p:bldP spid="9" grpId="0" animBg="1"/>
      <p:bldP spid="23" grpId="0" animBg="1"/>
      <p:bldP spid="15"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 name="Rectangle 4">
            <a:extLst>
              <a:ext uri="{FF2B5EF4-FFF2-40B4-BE49-F238E27FC236}">
                <a16:creationId xmlns="" xmlns:a16="http://schemas.microsoft.com/office/drawing/2014/main" id="{9DBE0C4C-BF0C-43FA-2627-97216EF80E2A}"/>
              </a:ext>
            </a:extLst>
          </p:cNvPr>
          <p:cNvSpPr>
            <a:spLocks noChangeArrowheads="1"/>
          </p:cNvSpPr>
          <p:nvPr/>
        </p:nvSpPr>
        <p:spPr bwMode="auto">
          <a:xfrm>
            <a:off x="2987675" y="1268413"/>
            <a:ext cx="3240088"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Знаковая модель</a:t>
            </a:r>
          </a:p>
        </p:txBody>
      </p:sp>
      <p:sp>
        <p:nvSpPr>
          <p:cNvPr id="26636" name="Text Box 12">
            <a:extLst>
              <a:ext uri="{FF2B5EF4-FFF2-40B4-BE49-F238E27FC236}">
                <a16:creationId xmlns="" xmlns:a16="http://schemas.microsoft.com/office/drawing/2014/main" id="{ADE53420-685D-7C81-73D3-992C3A42BD73}"/>
              </a:ext>
            </a:extLst>
          </p:cNvPr>
          <p:cNvSpPr txBox="1">
            <a:spLocks noChangeArrowheads="1"/>
          </p:cNvSpPr>
          <p:nvPr/>
        </p:nvSpPr>
        <p:spPr bwMode="auto">
          <a:xfrm>
            <a:off x="539750" y="1989138"/>
            <a:ext cx="8353425" cy="4614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indent="361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u-RU" altLang="ru-RU" sz="2200" b="1"/>
              <a:t>Описание природы лета в июне</a:t>
            </a:r>
            <a:r>
              <a:rPr lang="ru-RU" altLang="ru-RU" sz="2200"/>
              <a:t>.</a:t>
            </a:r>
          </a:p>
          <a:p>
            <a:pPr algn="just" eaLnBrk="1" hangingPunct="1">
              <a:spcBef>
                <a:spcPct val="50000"/>
              </a:spcBef>
            </a:pPr>
            <a:r>
              <a:rPr lang="ru-RU" altLang="ru-RU" sz="2200"/>
              <a:t>Пришло лето. Июнь. Природа летом цветет, поспевает, сады полны зелени, луга покрыты широким шлейфом зеленой травы. В небе неспешно парят, словно огромные корабли, тяжелые кучевые облака. И хотя месяц май под конец баловал теплыми и по-летнему жаркими днями, первые июньские дни нередко прохладные, порой дождливые. Огорчаться не стоит, ведь затяжная пасмурная погода в начале месяца ненадолго. Сухой антициклон принесет теплые ветра, а высоко стоящее в небе солнце обеспечит теплую и жаркую погоду. В июне температура воздуха умеренная без резких скачков и составляет в среднем +15 +17° C.</a:t>
            </a:r>
            <a:r>
              <a:rPr lang="ru-RU" altLang="ru-RU"/>
              <a:t> </a:t>
            </a:r>
          </a:p>
        </p:txBody>
      </p:sp>
      <p:sp>
        <p:nvSpPr>
          <p:cNvPr id="2054" name="Заголовок 2">
            <a:extLst>
              <a:ext uri="{FF2B5EF4-FFF2-40B4-BE49-F238E27FC236}">
                <a16:creationId xmlns="" xmlns:a16="http://schemas.microsoft.com/office/drawing/2014/main" id="{121B0F7F-120A-4CF3-AB04-4DE9803619AD}"/>
              </a:ext>
            </a:extLst>
          </p:cNvPr>
          <p:cNvSpPr>
            <a:spLocks/>
          </p:cNvSpPr>
          <p:nvPr/>
        </p:nvSpPr>
        <p:spPr bwMode="auto">
          <a:xfrm>
            <a:off x="323850" y="188913"/>
            <a:ext cx="836295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ru-RU" altLang="ru-RU" sz="4000" b="1">
                <a:solidFill>
                  <a:schemeClr val="tx2"/>
                </a:solidFill>
                <a:latin typeface="Calibri" panose="020F0502020204030204" pitchFamily="34" charset="0"/>
              </a:rPr>
              <a:t>Классификация информационных моделей</a:t>
            </a:r>
          </a:p>
        </p:txBody>
      </p:sp>
      <p:sp>
        <p:nvSpPr>
          <p:cNvPr id="39941" name="Text Box 5">
            <a:extLst>
              <a:ext uri="{FF2B5EF4-FFF2-40B4-BE49-F238E27FC236}">
                <a16:creationId xmlns="" xmlns:a16="http://schemas.microsoft.com/office/drawing/2014/main" id="{D68FCB50-2CDF-402C-F251-3BB4448E6B2E}"/>
              </a:ext>
            </a:extLst>
          </p:cNvPr>
          <p:cNvSpPr txBox="1">
            <a:spLocks noChangeArrowheads="1"/>
          </p:cNvSpPr>
          <p:nvPr/>
        </p:nvSpPr>
        <p:spPr bwMode="auto">
          <a:xfrm>
            <a:off x="1835150" y="2060575"/>
            <a:ext cx="5761038" cy="411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ru-RU" altLang="ru-RU" sz="2200" b="1"/>
              <a:t>program</a:t>
            </a:r>
            <a:r>
              <a:rPr lang="ru-RU" altLang="ru-RU" sz="2200"/>
              <a:t> n_16;</a:t>
            </a:r>
          </a:p>
          <a:p>
            <a:pPr algn="just" eaLnBrk="1" hangingPunct="1"/>
            <a:r>
              <a:rPr lang="ru-RU" altLang="ru-RU" sz="2200" b="1"/>
              <a:t>  var</a:t>
            </a:r>
            <a:r>
              <a:rPr lang="ru-RU" altLang="ru-RU" sz="2200"/>
              <a:t> i, n: integer; a, y: real;</a:t>
            </a:r>
          </a:p>
          <a:p>
            <a:pPr algn="just" eaLnBrk="1" hangingPunct="1"/>
            <a:r>
              <a:rPr lang="ru-RU" altLang="ru-RU" sz="2200" b="1"/>
              <a:t>begin</a:t>
            </a:r>
          </a:p>
          <a:p>
            <a:pPr algn="just" eaLnBrk="1" hangingPunct="1"/>
            <a:r>
              <a:rPr lang="ru-RU" altLang="ru-RU" sz="2200"/>
              <a:t>  writeln ('Возведение в степень');</a:t>
            </a:r>
          </a:p>
          <a:p>
            <a:pPr algn="just" eaLnBrk="1" hangingPunct="1"/>
            <a:r>
              <a:rPr lang="ru-RU" altLang="ru-RU" sz="2200"/>
              <a:t>  write ('Введите основание a&gt;&gt;');</a:t>
            </a:r>
          </a:p>
          <a:p>
            <a:pPr algn="just" eaLnBrk="1" hangingPunct="1"/>
            <a:r>
              <a:rPr lang="ru-RU" altLang="ru-RU" sz="2200"/>
              <a:t>  readln (a);</a:t>
            </a:r>
          </a:p>
          <a:p>
            <a:pPr algn="just" eaLnBrk="1" hangingPunct="1"/>
            <a:r>
              <a:rPr lang="ru-RU" altLang="ru-RU" sz="2200"/>
              <a:t>  write ('Введите показатель n&gt;&gt;');</a:t>
            </a:r>
          </a:p>
          <a:p>
            <a:pPr algn="just" eaLnBrk="1" hangingPunct="1"/>
            <a:r>
              <a:rPr lang="ru-RU" altLang="ru-RU" sz="2200"/>
              <a:t>  readln (n);</a:t>
            </a:r>
          </a:p>
          <a:p>
            <a:pPr algn="just" eaLnBrk="1" hangingPunct="1"/>
            <a:r>
              <a:rPr lang="ru-RU" altLang="ru-RU" sz="2200"/>
              <a:t>  y:=1;</a:t>
            </a:r>
          </a:p>
          <a:p>
            <a:pPr algn="just" eaLnBrk="1" hangingPunct="1"/>
            <a:r>
              <a:rPr lang="ru-RU" altLang="ru-RU" sz="2200"/>
              <a:t>  for i:=1 to n do y:=y*a;</a:t>
            </a:r>
          </a:p>
          <a:p>
            <a:pPr algn="just" eaLnBrk="1" hangingPunct="1"/>
            <a:r>
              <a:rPr lang="ru-RU" altLang="ru-RU" sz="2200"/>
              <a:t>  writeln ('y=', y)</a:t>
            </a:r>
          </a:p>
          <a:p>
            <a:pPr algn="just" eaLnBrk="1" hangingPunct="1"/>
            <a:r>
              <a:rPr lang="ru-RU" altLang="ru-RU" sz="2200" b="1"/>
              <a:t>end.</a:t>
            </a:r>
          </a:p>
        </p:txBody>
      </p:sp>
      <p:graphicFrame>
        <p:nvGraphicFramePr>
          <p:cNvPr id="40964" name="Object 4">
            <a:extLst>
              <a:ext uri="{FF2B5EF4-FFF2-40B4-BE49-F238E27FC236}">
                <a16:creationId xmlns="" xmlns:a16="http://schemas.microsoft.com/office/drawing/2014/main" id="{1C90FCBD-96F5-4ECE-B311-E2D547D7C0FD}"/>
              </a:ext>
            </a:extLst>
          </p:cNvPr>
          <p:cNvGraphicFramePr>
            <a:graphicFrameLocks noChangeAspect="1"/>
          </p:cNvGraphicFramePr>
          <p:nvPr/>
        </p:nvGraphicFramePr>
        <p:xfrm>
          <a:off x="900113" y="2636838"/>
          <a:ext cx="7740650" cy="1020762"/>
        </p:xfrm>
        <a:graphic>
          <a:graphicData uri="http://schemas.openxmlformats.org/presentationml/2006/ole">
            <p:oleObj spid="_x0000_s2056" name="Формула" r:id="rId4" imgW="3759200" imgH="495300" progId="Equation.3">
              <p:embed/>
            </p:oleObj>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636">
                                            <p:txEl>
                                              <p:pRg st="0" end="0"/>
                                            </p:txEl>
                                          </p:spTgt>
                                        </p:tgtEl>
                                        <p:attrNameLst>
                                          <p:attrName>style.visibility</p:attrName>
                                        </p:attrNameLst>
                                      </p:cBhvr>
                                      <p:to>
                                        <p:strVal val="visible"/>
                                      </p:to>
                                    </p:set>
                                    <p:animEffect transition="in" filter="fade">
                                      <p:cBhvr>
                                        <p:cTn id="11" dur="1000"/>
                                        <p:tgtEl>
                                          <p:spTgt spid="26636">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6636">
                                            <p:txEl>
                                              <p:pRg st="1" end="1"/>
                                            </p:txEl>
                                          </p:spTgt>
                                        </p:tgtEl>
                                        <p:attrNameLst>
                                          <p:attrName>style.visibility</p:attrName>
                                        </p:attrNameLst>
                                      </p:cBhvr>
                                      <p:to>
                                        <p:strVal val="visible"/>
                                      </p:to>
                                    </p:set>
                                    <p:animEffect transition="in" filter="fade">
                                      <p:cBhvr>
                                        <p:cTn id="15" dur="1000"/>
                                        <p:tgtEl>
                                          <p:spTgt spid="26636">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6636">
                                            <p:txEl>
                                              <p:pRg st="0" end="0"/>
                                            </p:txEl>
                                          </p:spTgt>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6636">
                                            <p:txEl>
                                              <p:pRg st="1" end="1"/>
                                            </p:txEl>
                                          </p:spTgt>
                                        </p:tgtEl>
                                        <p:attrNameLst>
                                          <p:attrName>style.visibility</p:attrName>
                                        </p:attrNameLst>
                                      </p:cBhvr>
                                      <p:to>
                                        <p:strVal val="hidden"/>
                                      </p:to>
                                    </p:set>
                                  </p:childTnLst>
                                </p:cTn>
                              </p:par>
                            </p:childTnLst>
                          </p:cTn>
                        </p:par>
                        <p:par>
                          <p:cTn id="22" fill="hold" nodeType="afterGroup">
                            <p:stCondLst>
                              <p:cond delay="0"/>
                            </p:stCondLst>
                            <p:childTnLst>
                              <p:par>
                                <p:cTn id="23" presetID="22" presetClass="entr" presetSubtype="8" fill="hold" nodeType="afterEffect">
                                  <p:stCondLst>
                                    <p:cond delay="0"/>
                                  </p:stCondLst>
                                  <p:childTnLst>
                                    <p:set>
                                      <p:cBhvr>
                                        <p:cTn id="24" dur="1" fill="hold">
                                          <p:stCondLst>
                                            <p:cond delay="0"/>
                                          </p:stCondLst>
                                        </p:cTn>
                                        <p:tgtEl>
                                          <p:spTgt spid="39941">
                                            <p:txEl>
                                              <p:pRg st="0" end="0"/>
                                            </p:txEl>
                                          </p:spTgt>
                                        </p:tgtEl>
                                        <p:attrNameLst>
                                          <p:attrName>style.visibility</p:attrName>
                                        </p:attrNameLst>
                                      </p:cBhvr>
                                      <p:to>
                                        <p:strVal val="visible"/>
                                      </p:to>
                                    </p:set>
                                    <p:animEffect transition="in" filter="wipe(left)">
                                      <p:cBhvr>
                                        <p:cTn id="25" dur="1000"/>
                                        <p:tgtEl>
                                          <p:spTgt spid="39941">
                                            <p:txEl>
                                              <p:pRg st="0" end="0"/>
                                            </p:txEl>
                                          </p:spTgt>
                                        </p:tgtEl>
                                      </p:cBhvr>
                                    </p:animEffect>
                                  </p:childTnLst>
                                </p:cTn>
                              </p:par>
                            </p:childTnLst>
                          </p:cTn>
                        </p:par>
                        <p:par>
                          <p:cTn id="26" fill="hold" nodeType="afterGroup">
                            <p:stCondLst>
                              <p:cond delay="1000"/>
                            </p:stCondLst>
                            <p:childTnLst>
                              <p:par>
                                <p:cTn id="27" presetID="22" presetClass="entr" presetSubtype="8" fill="hold" nodeType="afterEffect">
                                  <p:stCondLst>
                                    <p:cond delay="0"/>
                                  </p:stCondLst>
                                  <p:childTnLst>
                                    <p:set>
                                      <p:cBhvr>
                                        <p:cTn id="28" dur="1" fill="hold">
                                          <p:stCondLst>
                                            <p:cond delay="0"/>
                                          </p:stCondLst>
                                        </p:cTn>
                                        <p:tgtEl>
                                          <p:spTgt spid="39941">
                                            <p:txEl>
                                              <p:pRg st="1" end="1"/>
                                            </p:txEl>
                                          </p:spTgt>
                                        </p:tgtEl>
                                        <p:attrNameLst>
                                          <p:attrName>style.visibility</p:attrName>
                                        </p:attrNameLst>
                                      </p:cBhvr>
                                      <p:to>
                                        <p:strVal val="visible"/>
                                      </p:to>
                                    </p:set>
                                    <p:animEffect transition="in" filter="wipe(left)">
                                      <p:cBhvr>
                                        <p:cTn id="29" dur="1000"/>
                                        <p:tgtEl>
                                          <p:spTgt spid="39941">
                                            <p:txEl>
                                              <p:pRg st="1" end="1"/>
                                            </p:txEl>
                                          </p:spTgt>
                                        </p:tgtEl>
                                      </p:cBhvr>
                                    </p:animEffect>
                                  </p:childTnLst>
                                </p:cTn>
                              </p:par>
                            </p:childTnLst>
                          </p:cTn>
                        </p:par>
                        <p:par>
                          <p:cTn id="30" fill="hold" nodeType="afterGroup">
                            <p:stCondLst>
                              <p:cond delay="2000"/>
                            </p:stCondLst>
                            <p:childTnLst>
                              <p:par>
                                <p:cTn id="31" presetID="22" presetClass="entr" presetSubtype="8" fill="hold" nodeType="afterEffect">
                                  <p:stCondLst>
                                    <p:cond delay="0"/>
                                  </p:stCondLst>
                                  <p:childTnLst>
                                    <p:set>
                                      <p:cBhvr>
                                        <p:cTn id="32" dur="1" fill="hold">
                                          <p:stCondLst>
                                            <p:cond delay="0"/>
                                          </p:stCondLst>
                                        </p:cTn>
                                        <p:tgtEl>
                                          <p:spTgt spid="39941">
                                            <p:txEl>
                                              <p:pRg st="2" end="2"/>
                                            </p:txEl>
                                          </p:spTgt>
                                        </p:tgtEl>
                                        <p:attrNameLst>
                                          <p:attrName>style.visibility</p:attrName>
                                        </p:attrNameLst>
                                      </p:cBhvr>
                                      <p:to>
                                        <p:strVal val="visible"/>
                                      </p:to>
                                    </p:set>
                                    <p:animEffect transition="in" filter="wipe(left)">
                                      <p:cBhvr>
                                        <p:cTn id="33" dur="1000"/>
                                        <p:tgtEl>
                                          <p:spTgt spid="39941">
                                            <p:txEl>
                                              <p:pRg st="2" end="2"/>
                                            </p:txEl>
                                          </p:spTgt>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39941">
                                            <p:txEl>
                                              <p:pRg st="3" end="3"/>
                                            </p:txEl>
                                          </p:spTgt>
                                        </p:tgtEl>
                                        <p:attrNameLst>
                                          <p:attrName>style.visibility</p:attrName>
                                        </p:attrNameLst>
                                      </p:cBhvr>
                                      <p:to>
                                        <p:strVal val="visible"/>
                                      </p:to>
                                    </p:set>
                                    <p:animEffect transition="in" filter="wipe(left)">
                                      <p:cBhvr>
                                        <p:cTn id="37" dur="1000"/>
                                        <p:tgtEl>
                                          <p:spTgt spid="39941">
                                            <p:txEl>
                                              <p:pRg st="3" end="3"/>
                                            </p:txEl>
                                          </p:spTgt>
                                        </p:tgtEl>
                                      </p:cBhvr>
                                    </p:animEffect>
                                  </p:childTnLst>
                                </p:cTn>
                              </p:par>
                            </p:childTnLst>
                          </p:cTn>
                        </p:par>
                        <p:par>
                          <p:cTn id="38" fill="hold" nodeType="afterGroup">
                            <p:stCondLst>
                              <p:cond delay="4000"/>
                            </p:stCondLst>
                            <p:childTnLst>
                              <p:par>
                                <p:cTn id="39" presetID="22" presetClass="entr" presetSubtype="8" fill="hold" nodeType="afterEffect">
                                  <p:stCondLst>
                                    <p:cond delay="0"/>
                                  </p:stCondLst>
                                  <p:childTnLst>
                                    <p:set>
                                      <p:cBhvr>
                                        <p:cTn id="40" dur="1" fill="hold">
                                          <p:stCondLst>
                                            <p:cond delay="0"/>
                                          </p:stCondLst>
                                        </p:cTn>
                                        <p:tgtEl>
                                          <p:spTgt spid="39941">
                                            <p:txEl>
                                              <p:pRg st="4" end="4"/>
                                            </p:txEl>
                                          </p:spTgt>
                                        </p:tgtEl>
                                        <p:attrNameLst>
                                          <p:attrName>style.visibility</p:attrName>
                                        </p:attrNameLst>
                                      </p:cBhvr>
                                      <p:to>
                                        <p:strVal val="visible"/>
                                      </p:to>
                                    </p:set>
                                    <p:animEffect transition="in" filter="wipe(left)">
                                      <p:cBhvr>
                                        <p:cTn id="41" dur="1000"/>
                                        <p:tgtEl>
                                          <p:spTgt spid="39941">
                                            <p:txEl>
                                              <p:pRg st="4" end="4"/>
                                            </p:txEl>
                                          </p:spTgt>
                                        </p:tgtEl>
                                      </p:cBhvr>
                                    </p:animEffect>
                                  </p:childTnLst>
                                </p:cTn>
                              </p:par>
                            </p:childTnLst>
                          </p:cTn>
                        </p:par>
                        <p:par>
                          <p:cTn id="42" fill="hold" nodeType="afterGroup">
                            <p:stCondLst>
                              <p:cond delay="5000"/>
                            </p:stCondLst>
                            <p:childTnLst>
                              <p:par>
                                <p:cTn id="43" presetID="22" presetClass="entr" presetSubtype="8" fill="hold" nodeType="afterEffect">
                                  <p:stCondLst>
                                    <p:cond delay="0"/>
                                  </p:stCondLst>
                                  <p:childTnLst>
                                    <p:set>
                                      <p:cBhvr>
                                        <p:cTn id="44" dur="1" fill="hold">
                                          <p:stCondLst>
                                            <p:cond delay="0"/>
                                          </p:stCondLst>
                                        </p:cTn>
                                        <p:tgtEl>
                                          <p:spTgt spid="39941">
                                            <p:txEl>
                                              <p:pRg st="5" end="5"/>
                                            </p:txEl>
                                          </p:spTgt>
                                        </p:tgtEl>
                                        <p:attrNameLst>
                                          <p:attrName>style.visibility</p:attrName>
                                        </p:attrNameLst>
                                      </p:cBhvr>
                                      <p:to>
                                        <p:strVal val="visible"/>
                                      </p:to>
                                    </p:set>
                                    <p:animEffect transition="in" filter="wipe(left)">
                                      <p:cBhvr>
                                        <p:cTn id="45" dur="1000"/>
                                        <p:tgtEl>
                                          <p:spTgt spid="39941">
                                            <p:txEl>
                                              <p:pRg st="5" end="5"/>
                                            </p:txEl>
                                          </p:spTgt>
                                        </p:tgtEl>
                                      </p:cBhvr>
                                    </p:animEffect>
                                  </p:childTnLst>
                                </p:cTn>
                              </p:par>
                            </p:childTnLst>
                          </p:cTn>
                        </p:par>
                        <p:par>
                          <p:cTn id="46" fill="hold" nodeType="afterGroup">
                            <p:stCondLst>
                              <p:cond delay="6000"/>
                            </p:stCondLst>
                            <p:childTnLst>
                              <p:par>
                                <p:cTn id="47" presetID="22" presetClass="entr" presetSubtype="8" fill="hold" nodeType="afterEffect">
                                  <p:stCondLst>
                                    <p:cond delay="0"/>
                                  </p:stCondLst>
                                  <p:childTnLst>
                                    <p:set>
                                      <p:cBhvr>
                                        <p:cTn id="48" dur="1" fill="hold">
                                          <p:stCondLst>
                                            <p:cond delay="0"/>
                                          </p:stCondLst>
                                        </p:cTn>
                                        <p:tgtEl>
                                          <p:spTgt spid="39941">
                                            <p:txEl>
                                              <p:pRg st="6" end="6"/>
                                            </p:txEl>
                                          </p:spTgt>
                                        </p:tgtEl>
                                        <p:attrNameLst>
                                          <p:attrName>style.visibility</p:attrName>
                                        </p:attrNameLst>
                                      </p:cBhvr>
                                      <p:to>
                                        <p:strVal val="visible"/>
                                      </p:to>
                                    </p:set>
                                    <p:animEffect transition="in" filter="wipe(left)">
                                      <p:cBhvr>
                                        <p:cTn id="49" dur="1000"/>
                                        <p:tgtEl>
                                          <p:spTgt spid="39941">
                                            <p:txEl>
                                              <p:pRg st="6" end="6"/>
                                            </p:txEl>
                                          </p:spTgt>
                                        </p:tgtEl>
                                      </p:cBhvr>
                                    </p:animEffect>
                                  </p:childTnLst>
                                </p:cTn>
                              </p:par>
                            </p:childTnLst>
                          </p:cTn>
                        </p:par>
                        <p:par>
                          <p:cTn id="50" fill="hold" nodeType="afterGroup">
                            <p:stCondLst>
                              <p:cond delay="7000"/>
                            </p:stCondLst>
                            <p:childTnLst>
                              <p:par>
                                <p:cTn id="51" presetID="22" presetClass="entr" presetSubtype="8" fill="hold" nodeType="afterEffect">
                                  <p:stCondLst>
                                    <p:cond delay="0"/>
                                  </p:stCondLst>
                                  <p:childTnLst>
                                    <p:set>
                                      <p:cBhvr>
                                        <p:cTn id="52" dur="1" fill="hold">
                                          <p:stCondLst>
                                            <p:cond delay="0"/>
                                          </p:stCondLst>
                                        </p:cTn>
                                        <p:tgtEl>
                                          <p:spTgt spid="39941">
                                            <p:txEl>
                                              <p:pRg st="7" end="7"/>
                                            </p:txEl>
                                          </p:spTgt>
                                        </p:tgtEl>
                                        <p:attrNameLst>
                                          <p:attrName>style.visibility</p:attrName>
                                        </p:attrNameLst>
                                      </p:cBhvr>
                                      <p:to>
                                        <p:strVal val="visible"/>
                                      </p:to>
                                    </p:set>
                                    <p:animEffect transition="in" filter="wipe(left)">
                                      <p:cBhvr>
                                        <p:cTn id="53" dur="1000"/>
                                        <p:tgtEl>
                                          <p:spTgt spid="39941">
                                            <p:txEl>
                                              <p:pRg st="7" end="7"/>
                                            </p:txEl>
                                          </p:spTgt>
                                        </p:tgtEl>
                                      </p:cBhvr>
                                    </p:animEffect>
                                  </p:childTnLst>
                                </p:cTn>
                              </p:par>
                            </p:childTnLst>
                          </p:cTn>
                        </p:par>
                        <p:par>
                          <p:cTn id="54" fill="hold" nodeType="afterGroup">
                            <p:stCondLst>
                              <p:cond delay="8000"/>
                            </p:stCondLst>
                            <p:childTnLst>
                              <p:par>
                                <p:cTn id="55" presetID="22" presetClass="entr" presetSubtype="8" fill="hold" nodeType="afterEffect">
                                  <p:stCondLst>
                                    <p:cond delay="0"/>
                                  </p:stCondLst>
                                  <p:childTnLst>
                                    <p:set>
                                      <p:cBhvr>
                                        <p:cTn id="56" dur="1" fill="hold">
                                          <p:stCondLst>
                                            <p:cond delay="0"/>
                                          </p:stCondLst>
                                        </p:cTn>
                                        <p:tgtEl>
                                          <p:spTgt spid="39941">
                                            <p:txEl>
                                              <p:pRg st="8" end="8"/>
                                            </p:txEl>
                                          </p:spTgt>
                                        </p:tgtEl>
                                        <p:attrNameLst>
                                          <p:attrName>style.visibility</p:attrName>
                                        </p:attrNameLst>
                                      </p:cBhvr>
                                      <p:to>
                                        <p:strVal val="visible"/>
                                      </p:to>
                                    </p:set>
                                    <p:animEffect transition="in" filter="wipe(left)">
                                      <p:cBhvr>
                                        <p:cTn id="57" dur="1000"/>
                                        <p:tgtEl>
                                          <p:spTgt spid="39941">
                                            <p:txEl>
                                              <p:pRg st="8" end="8"/>
                                            </p:txEl>
                                          </p:spTgt>
                                        </p:tgtEl>
                                      </p:cBhvr>
                                    </p:animEffect>
                                  </p:childTnLst>
                                </p:cTn>
                              </p:par>
                            </p:childTnLst>
                          </p:cTn>
                        </p:par>
                        <p:par>
                          <p:cTn id="58" fill="hold" nodeType="afterGroup">
                            <p:stCondLst>
                              <p:cond delay="9000"/>
                            </p:stCondLst>
                            <p:childTnLst>
                              <p:par>
                                <p:cTn id="59" presetID="22" presetClass="entr" presetSubtype="8" fill="hold" nodeType="afterEffect">
                                  <p:stCondLst>
                                    <p:cond delay="0"/>
                                  </p:stCondLst>
                                  <p:childTnLst>
                                    <p:set>
                                      <p:cBhvr>
                                        <p:cTn id="60" dur="1" fill="hold">
                                          <p:stCondLst>
                                            <p:cond delay="0"/>
                                          </p:stCondLst>
                                        </p:cTn>
                                        <p:tgtEl>
                                          <p:spTgt spid="39941">
                                            <p:txEl>
                                              <p:pRg st="9" end="9"/>
                                            </p:txEl>
                                          </p:spTgt>
                                        </p:tgtEl>
                                        <p:attrNameLst>
                                          <p:attrName>style.visibility</p:attrName>
                                        </p:attrNameLst>
                                      </p:cBhvr>
                                      <p:to>
                                        <p:strVal val="visible"/>
                                      </p:to>
                                    </p:set>
                                    <p:animEffect transition="in" filter="wipe(left)">
                                      <p:cBhvr>
                                        <p:cTn id="61" dur="1000"/>
                                        <p:tgtEl>
                                          <p:spTgt spid="39941">
                                            <p:txEl>
                                              <p:pRg st="9" end="9"/>
                                            </p:txEl>
                                          </p:spTgt>
                                        </p:tgtEl>
                                      </p:cBhvr>
                                    </p:animEffect>
                                  </p:childTnLst>
                                </p:cTn>
                              </p:par>
                            </p:childTnLst>
                          </p:cTn>
                        </p:par>
                        <p:par>
                          <p:cTn id="62" fill="hold" nodeType="afterGroup">
                            <p:stCondLst>
                              <p:cond delay="10000"/>
                            </p:stCondLst>
                            <p:childTnLst>
                              <p:par>
                                <p:cTn id="63" presetID="22" presetClass="entr" presetSubtype="8" fill="hold" nodeType="afterEffect">
                                  <p:stCondLst>
                                    <p:cond delay="0"/>
                                  </p:stCondLst>
                                  <p:childTnLst>
                                    <p:set>
                                      <p:cBhvr>
                                        <p:cTn id="64" dur="1" fill="hold">
                                          <p:stCondLst>
                                            <p:cond delay="0"/>
                                          </p:stCondLst>
                                        </p:cTn>
                                        <p:tgtEl>
                                          <p:spTgt spid="39941">
                                            <p:txEl>
                                              <p:pRg st="10" end="10"/>
                                            </p:txEl>
                                          </p:spTgt>
                                        </p:tgtEl>
                                        <p:attrNameLst>
                                          <p:attrName>style.visibility</p:attrName>
                                        </p:attrNameLst>
                                      </p:cBhvr>
                                      <p:to>
                                        <p:strVal val="visible"/>
                                      </p:to>
                                    </p:set>
                                    <p:animEffect transition="in" filter="wipe(left)">
                                      <p:cBhvr>
                                        <p:cTn id="65" dur="1000"/>
                                        <p:tgtEl>
                                          <p:spTgt spid="39941">
                                            <p:txEl>
                                              <p:pRg st="10" end="10"/>
                                            </p:txEl>
                                          </p:spTgt>
                                        </p:tgtEl>
                                      </p:cBhvr>
                                    </p:animEffect>
                                  </p:childTnLst>
                                </p:cTn>
                              </p:par>
                            </p:childTnLst>
                          </p:cTn>
                        </p:par>
                        <p:par>
                          <p:cTn id="66" fill="hold" nodeType="afterGroup">
                            <p:stCondLst>
                              <p:cond delay="11000"/>
                            </p:stCondLst>
                            <p:childTnLst>
                              <p:par>
                                <p:cTn id="67" presetID="22" presetClass="entr" presetSubtype="8" fill="hold" nodeType="afterEffect">
                                  <p:stCondLst>
                                    <p:cond delay="0"/>
                                  </p:stCondLst>
                                  <p:childTnLst>
                                    <p:set>
                                      <p:cBhvr>
                                        <p:cTn id="68" dur="1" fill="hold">
                                          <p:stCondLst>
                                            <p:cond delay="0"/>
                                          </p:stCondLst>
                                        </p:cTn>
                                        <p:tgtEl>
                                          <p:spTgt spid="39941">
                                            <p:txEl>
                                              <p:pRg st="11" end="11"/>
                                            </p:txEl>
                                          </p:spTgt>
                                        </p:tgtEl>
                                        <p:attrNameLst>
                                          <p:attrName>style.visibility</p:attrName>
                                        </p:attrNameLst>
                                      </p:cBhvr>
                                      <p:to>
                                        <p:strVal val="visible"/>
                                      </p:to>
                                    </p:set>
                                    <p:animEffect transition="in" filter="wipe(left)">
                                      <p:cBhvr>
                                        <p:cTn id="69" dur="1000"/>
                                        <p:tgtEl>
                                          <p:spTgt spid="39941">
                                            <p:txEl>
                                              <p:pRg st="11" end="11"/>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xit" presetSubtype="0" fill="hold" nodeType="clickEffect">
                                  <p:stCondLst>
                                    <p:cond delay="0"/>
                                  </p:stCondLst>
                                  <p:childTnLst>
                                    <p:set>
                                      <p:cBhvr>
                                        <p:cTn id="73" dur="1" fill="hold">
                                          <p:stCondLst>
                                            <p:cond delay="0"/>
                                          </p:stCondLst>
                                        </p:cTn>
                                        <p:tgtEl>
                                          <p:spTgt spid="39941">
                                            <p:txEl>
                                              <p:pRg st="0" end="0"/>
                                            </p:txEl>
                                          </p:spTgt>
                                        </p:tgtEl>
                                        <p:attrNameLst>
                                          <p:attrName>style.visibility</p:attrName>
                                        </p:attrNameLst>
                                      </p:cBhvr>
                                      <p:to>
                                        <p:strVal val="hidden"/>
                                      </p:to>
                                    </p:set>
                                  </p:childTnLst>
                                </p:cTn>
                              </p:par>
                            </p:childTnLst>
                          </p:cTn>
                        </p:par>
                        <p:par>
                          <p:cTn id="74" fill="hold" nodeType="afterGroup">
                            <p:stCondLst>
                              <p:cond delay="0"/>
                            </p:stCondLst>
                            <p:childTnLst>
                              <p:par>
                                <p:cTn id="75" presetID="1" presetClass="exit" presetSubtype="0" fill="hold" nodeType="afterEffect">
                                  <p:stCondLst>
                                    <p:cond delay="0"/>
                                  </p:stCondLst>
                                  <p:childTnLst>
                                    <p:set>
                                      <p:cBhvr>
                                        <p:cTn id="76" dur="1" fill="hold">
                                          <p:stCondLst>
                                            <p:cond delay="0"/>
                                          </p:stCondLst>
                                        </p:cTn>
                                        <p:tgtEl>
                                          <p:spTgt spid="39941">
                                            <p:txEl>
                                              <p:pRg st="1" end="1"/>
                                            </p:txEl>
                                          </p:spTgt>
                                        </p:tgtEl>
                                        <p:attrNameLst>
                                          <p:attrName>style.visibility</p:attrName>
                                        </p:attrNameLst>
                                      </p:cBhvr>
                                      <p:to>
                                        <p:strVal val="hidden"/>
                                      </p:to>
                                    </p:set>
                                  </p:childTnLst>
                                </p:cTn>
                              </p:par>
                            </p:childTnLst>
                          </p:cTn>
                        </p:par>
                        <p:par>
                          <p:cTn id="77" fill="hold" nodeType="afterGroup">
                            <p:stCondLst>
                              <p:cond delay="0"/>
                            </p:stCondLst>
                            <p:childTnLst>
                              <p:par>
                                <p:cTn id="78" presetID="1" presetClass="exit" presetSubtype="0" fill="hold" nodeType="afterEffect">
                                  <p:stCondLst>
                                    <p:cond delay="0"/>
                                  </p:stCondLst>
                                  <p:childTnLst>
                                    <p:set>
                                      <p:cBhvr>
                                        <p:cTn id="79" dur="1" fill="hold">
                                          <p:stCondLst>
                                            <p:cond delay="0"/>
                                          </p:stCondLst>
                                        </p:cTn>
                                        <p:tgtEl>
                                          <p:spTgt spid="39941">
                                            <p:txEl>
                                              <p:pRg st="2" end="2"/>
                                            </p:txEl>
                                          </p:spTgt>
                                        </p:tgtEl>
                                        <p:attrNameLst>
                                          <p:attrName>style.visibility</p:attrName>
                                        </p:attrNameLst>
                                      </p:cBhvr>
                                      <p:to>
                                        <p:strVal val="hidden"/>
                                      </p:to>
                                    </p:set>
                                  </p:childTnLst>
                                </p:cTn>
                              </p:par>
                            </p:childTnLst>
                          </p:cTn>
                        </p:par>
                        <p:par>
                          <p:cTn id="80" fill="hold" nodeType="afterGroup">
                            <p:stCondLst>
                              <p:cond delay="0"/>
                            </p:stCondLst>
                            <p:childTnLst>
                              <p:par>
                                <p:cTn id="81" presetID="1" presetClass="exit" presetSubtype="0" fill="hold" nodeType="afterEffect">
                                  <p:stCondLst>
                                    <p:cond delay="0"/>
                                  </p:stCondLst>
                                  <p:childTnLst>
                                    <p:set>
                                      <p:cBhvr>
                                        <p:cTn id="82" dur="1" fill="hold">
                                          <p:stCondLst>
                                            <p:cond delay="0"/>
                                          </p:stCondLst>
                                        </p:cTn>
                                        <p:tgtEl>
                                          <p:spTgt spid="39941">
                                            <p:txEl>
                                              <p:pRg st="3" end="3"/>
                                            </p:txEl>
                                          </p:spTgt>
                                        </p:tgtEl>
                                        <p:attrNameLst>
                                          <p:attrName>style.visibility</p:attrName>
                                        </p:attrNameLst>
                                      </p:cBhvr>
                                      <p:to>
                                        <p:strVal val="hidden"/>
                                      </p:to>
                                    </p:set>
                                  </p:childTnLst>
                                </p:cTn>
                              </p:par>
                            </p:childTnLst>
                          </p:cTn>
                        </p:par>
                        <p:par>
                          <p:cTn id="83" fill="hold" nodeType="afterGroup">
                            <p:stCondLst>
                              <p:cond delay="0"/>
                            </p:stCondLst>
                            <p:childTnLst>
                              <p:par>
                                <p:cTn id="84" presetID="1" presetClass="exit" presetSubtype="0" fill="hold" nodeType="afterEffect">
                                  <p:stCondLst>
                                    <p:cond delay="0"/>
                                  </p:stCondLst>
                                  <p:childTnLst>
                                    <p:set>
                                      <p:cBhvr>
                                        <p:cTn id="85" dur="1" fill="hold">
                                          <p:stCondLst>
                                            <p:cond delay="0"/>
                                          </p:stCondLst>
                                        </p:cTn>
                                        <p:tgtEl>
                                          <p:spTgt spid="39941">
                                            <p:txEl>
                                              <p:pRg st="4" end="4"/>
                                            </p:txEl>
                                          </p:spTgt>
                                        </p:tgtEl>
                                        <p:attrNameLst>
                                          <p:attrName>style.visibility</p:attrName>
                                        </p:attrNameLst>
                                      </p:cBhvr>
                                      <p:to>
                                        <p:strVal val="hidden"/>
                                      </p:to>
                                    </p:set>
                                  </p:childTnLst>
                                </p:cTn>
                              </p:par>
                            </p:childTnLst>
                          </p:cTn>
                        </p:par>
                        <p:par>
                          <p:cTn id="86" fill="hold" nodeType="afterGroup">
                            <p:stCondLst>
                              <p:cond delay="0"/>
                            </p:stCondLst>
                            <p:childTnLst>
                              <p:par>
                                <p:cTn id="87" presetID="1" presetClass="exit" presetSubtype="0" fill="hold" nodeType="afterEffect">
                                  <p:stCondLst>
                                    <p:cond delay="0"/>
                                  </p:stCondLst>
                                  <p:childTnLst>
                                    <p:set>
                                      <p:cBhvr>
                                        <p:cTn id="88" dur="1" fill="hold">
                                          <p:stCondLst>
                                            <p:cond delay="0"/>
                                          </p:stCondLst>
                                        </p:cTn>
                                        <p:tgtEl>
                                          <p:spTgt spid="39941">
                                            <p:txEl>
                                              <p:pRg st="5" end="5"/>
                                            </p:txEl>
                                          </p:spTgt>
                                        </p:tgtEl>
                                        <p:attrNameLst>
                                          <p:attrName>style.visibility</p:attrName>
                                        </p:attrNameLst>
                                      </p:cBhvr>
                                      <p:to>
                                        <p:strVal val="hidden"/>
                                      </p:to>
                                    </p:set>
                                  </p:childTnLst>
                                </p:cTn>
                              </p:par>
                            </p:childTnLst>
                          </p:cTn>
                        </p:par>
                        <p:par>
                          <p:cTn id="89" fill="hold" nodeType="afterGroup">
                            <p:stCondLst>
                              <p:cond delay="0"/>
                            </p:stCondLst>
                            <p:childTnLst>
                              <p:par>
                                <p:cTn id="90" presetID="1" presetClass="exit" presetSubtype="0" fill="hold" nodeType="afterEffect">
                                  <p:stCondLst>
                                    <p:cond delay="0"/>
                                  </p:stCondLst>
                                  <p:childTnLst>
                                    <p:set>
                                      <p:cBhvr>
                                        <p:cTn id="91" dur="1" fill="hold">
                                          <p:stCondLst>
                                            <p:cond delay="0"/>
                                          </p:stCondLst>
                                        </p:cTn>
                                        <p:tgtEl>
                                          <p:spTgt spid="39941">
                                            <p:txEl>
                                              <p:pRg st="6" end="6"/>
                                            </p:txEl>
                                          </p:spTgt>
                                        </p:tgtEl>
                                        <p:attrNameLst>
                                          <p:attrName>style.visibility</p:attrName>
                                        </p:attrNameLst>
                                      </p:cBhvr>
                                      <p:to>
                                        <p:strVal val="hidden"/>
                                      </p:to>
                                    </p:set>
                                  </p:childTnLst>
                                </p:cTn>
                              </p:par>
                            </p:childTnLst>
                          </p:cTn>
                        </p:par>
                        <p:par>
                          <p:cTn id="92" fill="hold" nodeType="afterGroup">
                            <p:stCondLst>
                              <p:cond delay="0"/>
                            </p:stCondLst>
                            <p:childTnLst>
                              <p:par>
                                <p:cTn id="93" presetID="1" presetClass="exit" presetSubtype="0" fill="hold" nodeType="afterEffect">
                                  <p:stCondLst>
                                    <p:cond delay="0"/>
                                  </p:stCondLst>
                                  <p:childTnLst>
                                    <p:set>
                                      <p:cBhvr>
                                        <p:cTn id="94" dur="1" fill="hold">
                                          <p:stCondLst>
                                            <p:cond delay="0"/>
                                          </p:stCondLst>
                                        </p:cTn>
                                        <p:tgtEl>
                                          <p:spTgt spid="39941">
                                            <p:txEl>
                                              <p:pRg st="7" end="7"/>
                                            </p:txEl>
                                          </p:spTgt>
                                        </p:tgtEl>
                                        <p:attrNameLst>
                                          <p:attrName>style.visibility</p:attrName>
                                        </p:attrNameLst>
                                      </p:cBhvr>
                                      <p:to>
                                        <p:strVal val="hidden"/>
                                      </p:to>
                                    </p:set>
                                  </p:childTnLst>
                                </p:cTn>
                              </p:par>
                            </p:childTnLst>
                          </p:cTn>
                        </p:par>
                        <p:par>
                          <p:cTn id="95" fill="hold" nodeType="afterGroup">
                            <p:stCondLst>
                              <p:cond delay="0"/>
                            </p:stCondLst>
                            <p:childTnLst>
                              <p:par>
                                <p:cTn id="96" presetID="1" presetClass="exit" presetSubtype="0" fill="hold" nodeType="afterEffect">
                                  <p:stCondLst>
                                    <p:cond delay="0"/>
                                  </p:stCondLst>
                                  <p:childTnLst>
                                    <p:set>
                                      <p:cBhvr>
                                        <p:cTn id="97" dur="1" fill="hold">
                                          <p:stCondLst>
                                            <p:cond delay="0"/>
                                          </p:stCondLst>
                                        </p:cTn>
                                        <p:tgtEl>
                                          <p:spTgt spid="39941">
                                            <p:txEl>
                                              <p:pRg st="8" end="8"/>
                                            </p:txEl>
                                          </p:spTgt>
                                        </p:tgtEl>
                                        <p:attrNameLst>
                                          <p:attrName>style.visibility</p:attrName>
                                        </p:attrNameLst>
                                      </p:cBhvr>
                                      <p:to>
                                        <p:strVal val="hidden"/>
                                      </p:to>
                                    </p:set>
                                  </p:childTnLst>
                                </p:cTn>
                              </p:par>
                            </p:childTnLst>
                          </p:cTn>
                        </p:par>
                        <p:par>
                          <p:cTn id="98" fill="hold" nodeType="afterGroup">
                            <p:stCondLst>
                              <p:cond delay="0"/>
                            </p:stCondLst>
                            <p:childTnLst>
                              <p:par>
                                <p:cTn id="99" presetID="1" presetClass="exit" presetSubtype="0" fill="hold" nodeType="afterEffect">
                                  <p:stCondLst>
                                    <p:cond delay="0"/>
                                  </p:stCondLst>
                                  <p:childTnLst>
                                    <p:set>
                                      <p:cBhvr>
                                        <p:cTn id="100" dur="1" fill="hold">
                                          <p:stCondLst>
                                            <p:cond delay="0"/>
                                          </p:stCondLst>
                                        </p:cTn>
                                        <p:tgtEl>
                                          <p:spTgt spid="39941">
                                            <p:txEl>
                                              <p:pRg st="9" end="9"/>
                                            </p:txEl>
                                          </p:spTgt>
                                        </p:tgtEl>
                                        <p:attrNameLst>
                                          <p:attrName>style.visibility</p:attrName>
                                        </p:attrNameLst>
                                      </p:cBhvr>
                                      <p:to>
                                        <p:strVal val="hidden"/>
                                      </p:to>
                                    </p:set>
                                  </p:childTnLst>
                                </p:cTn>
                              </p:par>
                            </p:childTnLst>
                          </p:cTn>
                        </p:par>
                        <p:par>
                          <p:cTn id="101" fill="hold" nodeType="afterGroup">
                            <p:stCondLst>
                              <p:cond delay="0"/>
                            </p:stCondLst>
                            <p:childTnLst>
                              <p:par>
                                <p:cTn id="102" presetID="1" presetClass="exit" presetSubtype="0" fill="hold" nodeType="afterEffect">
                                  <p:stCondLst>
                                    <p:cond delay="0"/>
                                  </p:stCondLst>
                                  <p:childTnLst>
                                    <p:set>
                                      <p:cBhvr>
                                        <p:cTn id="103" dur="1" fill="hold">
                                          <p:stCondLst>
                                            <p:cond delay="0"/>
                                          </p:stCondLst>
                                        </p:cTn>
                                        <p:tgtEl>
                                          <p:spTgt spid="39941">
                                            <p:txEl>
                                              <p:pRg st="10" end="10"/>
                                            </p:txEl>
                                          </p:spTgt>
                                        </p:tgtEl>
                                        <p:attrNameLst>
                                          <p:attrName>style.visibility</p:attrName>
                                        </p:attrNameLst>
                                      </p:cBhvr>
                                      <p:to>
                                        <p:strVal val="hidden"/>
                                      </p:to>
                                    </p:set>
                                  </p:childTnLst>
                                </p:cTn>
                              </p:par>
                            </p:childTnLst>
                          </p:cTn>
                        </p:par>
                        <p:par>
                          <p:cTn id="104" fill="hold" nodeType="afterGroup">
                            <p:stCondLst>
                              <p:cond delay="0"/>
                            </p:stCondLst>
                            <p:childTnLst>
                              <p:par>
                                <p:cTn id="105" presetID="1" presetClass="exit" presetSubtype="0" fill="hold" nodeType="afterEffect">
                                  <p:stCondLst>
                                    <p:cond delay="0"/>
                                  </p:stCondLst>
                                  <p:childTnLst>
                                    <p:set>
                                      <p:cBhvr>
                                        <p:cTn id="106" dur="1" fill="hold">
                                          <p:stCondLst>
                                            <p:cond delay="0"/>
                                          </p:stCondLst>
                                        </p:cTn>
                                        <p:tgtEl>
                                          <p:spTgt spid="39941">
                                            <p:txEl>
                                              <p:pRg st="11" end="11"/>
                                            </p:txEl>
                                          </p:spTgt>
                                        </p:tgtEl>
                                        <p:attrNameLst>
                                          <p:attrName>style.visibility</p:attrName>
                                        </p:attrNameLst>
                                      </p:cBhvr>
                                      <p:to>
                                        <p:strVal val="hidden"/>
                                      </p:to>
                                    </p:set>
                                  </p:childTnLst>
                                </p:cTn>
                              </p:par>
                            </p:childTnLst>
                          </p:cTn>
                        </p:par>
                        <p:par>
                          <p:cTn id="107" fill="hold" nodeType="afterGroup">
                            <p:stCondLst>
                              <p:cond delay="0"/>
                            </p:stCondLst>
                            <p:childTnLst>
                              <p:par>
                                <p:cTn id="108" presetID="10" presetClass="entr" presetSubtype="0" fill="hold" nodeType="afterEffect">
                                  <p:stCondLst>
                                    <p:cond delay="0"/>
                                  </p:stCondLst>
                                  <p:childTnLst>
                                    <p:set>
                                      <p:cBhvr>
                                        <p:cTn id="109" dur="1" fill="hold">
                                          <p:stCondLst>
                                            <p:cond delay="0"/>
                                          </p:stCondLst>
                                        </p:cTn>
                                        <p:tgtEl>
                                          <p:spTgt spid="40964"/>
                                        </p:tgtEl>
                                        <p:attrNameLst>
                                          <p:attrName>style.visibility</p:attrName>
                                        </p:attrNameLst>
                                      </p:cBhvr>
                                      <p:to>
                                        <p:strVal val="visible"/>
                                      </p:to>
                                    </p:set>
                                    <p:animEffect transition="in" filter="fade">
                                      <p:cBhvr>
                                        <p:cTn id="110"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636" grpId="0" build="allAtOnce"/>
      <p:bldP spid="26636"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 name="Rectangle 4">
            <a:extLst>
              <a:ext uri="{FF2B5EF4-FFF2-40B4-BE49-F238E27FC236}">
                <a16:creationId xmlns="" xmlns:a16="http://schemas.microsoft.com/office/drawing/2014/main" id="{7E7F6DF8-3D24-3D0F-4344-EC7D0BE8A8D6}"/>
              </a:ext>
            </a:extLst>
          </p:cNvPr>
          <p:cNvSpPr>
            <a:spLocks noChangeArrowheads="1"/>
          </p:cNvSpPr>
          <p:nvPr/>
        </p:nvSpPr>
        <p:spPr bwMode="auto">
          <a:xfrm>
            <a:off x="2916238" y="1196975"/>
            <a:ext cx="3240087"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Образная модель</a:t>
            </a:r>
          </a:p>
        </p:txBody>
      </p:sp>
      <p:pic>
        <p:nvPicPr>
          <p:cNvPr id="43013" name="Picture 5">
            <a:extLst>
              <a:ext uri="{FF2B5EF4-FFF2-40B4-BE49-F238E27FC236}">
                <a16:creationId xmlns="" xmlns:a16="http://schemas.microsoft.com/office/drawing/2014/main" id="{4F6BD3E7-DD74-9F0A-B659-E4A6A0D9F1D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5513" y="1844675"/>
            <a:ext cx="4762500" cy="424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5" name="Text Box 7">
            <a:extLst>
              <a:ext uri="{FF2B5EF4-FFF2-40B4-BE49-F238E27FC236}">
                <a16:creationId xmlns="" xmlns:a16="http://schemas.microsoft.com/office/drawing/2014/main" id="{95AB91E5-3790-E905-8D28-68D6C86F397C}"/>
              </a:ext>
            </a:extLst>
          </p:cNvPr>
          <p:cNvSpPr txBox="1">
            <a:spLocks noChangeArrowheads="1"/>
          </p:cNvSpPr>
          <p:nvPr/>
        </p:nvSpPr>
        <p:spPr bwMode="auto">
          <a:xfrm>
            <a:off x="1908175" y="6165850"/>
            <a:ext cx="561657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ru-RU" altLang="ru-RU" sz="2000" i="1"/>
              <a:t>Поленов В. Д. Московский дворик</a:t>
            </a:r>
          </a:p>
        </p:txBody>
      </p:sp>
      <p:sp>
        <p:nvSpPr>
          <p:cNvPr id="9221" name="Заголовок 2">
            <a:extLst>
              <a:ext uri="{FF2B5EF4-FFF2-40B4-BE49-F238E27FC236}">
                <a16:creationId xmlns="" xmlns:a16="http://schemas.microsoft.com/office/drawing/2014/main" id="{3CE2E3D9-FD02-57CA-8141-48E3A71D3BDC}"/>
              </a:ext>
            </a:extLst>
          </p:cNvPr>
          <p:cNvSpPr>
            <a:spLocks/>
          </p:cNvSpPr>
          <p:nvPr/>
        </p:nvSpPr>
        <p:spPr bwMode="auto">
          <a:xfrm>
            <a:off x="323850" y="188913"/>
            <a:ext cx="836295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ru-RU" altLang="ru-RU" sz="4000" b="1">
                <a:solidFill>
                  <a:schemeClr val="tx2"/>
                </a:solidFill>
                <a:latin typeface="Calibri" panose="020F0502020204030204" pitchFamily="34" charset="0"/>
              </a:rPr>
              <a:t>Классификация информационных моделей</a:t>
            </a:r>
          </a:p>
        </p:txBody>
      </p:sp>
      <p:pic>
        <p:nvPicPr>
          <p:cNvPr id="44037" name="Picture 5">
            <a:extLst>
              <a:ext uri="{FF2B5EF4-FFF2-40B4-BE49-F238E27FC236}">
                <a16:creationId xmlns="" xmlns:a16="http://schemas.microsoft.com/office/drawing/2014/main" id="{4E33D170-EF3D-2AEC-2192-720EF118CA69}"/>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r="2338" b="4726"/>
          <a:stretch>
            <a:fillRect/>
          </a:stretch>
        </p:blipFill>
        <p:spPr bwMode="auto">
          <a:xfrm>
            <a:off x="1403350" y="1773238"/>
            <a:ext cx="6169025" cy="4513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3013"/>
                                        </p:tgtEl>
                                        <p:attrNameLst>
                                          <p:attrName>style.visibility</p:attrName>
                                        </p:attrNameLst>
                                      </p:cBhvr>
                                      <p:to>
                                        <p:strVal val="visible"/>
                                      </p:to>
                                    </p:set>
                                    <p:animEffect transition="in" filter="fade">
                                      <p:cBhvr>
                                        <p:cTn id="11" dur="1000"/>
                                        <p:tgtEl>
                                          <p:spTgt spid="43013"/>
                                        </p:tgtEl>
                                      </p:cBhvr>
                                    </p:animEffect>
                                  </p:childTnLst>
                                </p:cTn>
                              </p:par>
                            </p:childTnLst>
                          </p:cTn>
                        </p:par>
                        <p:par>
                          <p:cTn id="12" fill="hold" nodeType="afterGroup">
                            <p:stCondLst>
                              <p:cond delay="2000"/>
                            </p:stCondLst>
                            <p:childTnLst>
                              <p:par>
                                <p:cTn id="13" presetID="1" presetClass="entr" presetSubtype="0" fill="hold" nodeType="afterEffect">
                                  <p:stCondLst>
                                    <p:cond delay="0"/>
                                  </p:stCondLst>
                                  <p:childTnLst>
                                    <p:set>
                                      <p:cBhvr>
                                        <p:cTn id="14" dur="1" fill="hold">
                                          <p:stCondLst>
                                            <p:cond delay="0"/>
                                          </p:stCondLst>
                                        </p:cTn>
                                        <p:tgtEl>
                                          <p:spTgt spid="4301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nodeType="clickEffect">
                                  <p:stCondLst>
                                    <p:cond delay="0"/>
                                  </p:stCondLst>
                                  <p:childTnLst>
                                    <p:set>
                                      <p:cBhvr>
                                        <p:cTn id="18" dur="1" fill="hold">
                                          <p:stCondLst>
                                            <p:cond delay="0"/>
                                          </p:stCondLst>
                                        </p:cTn>
                                        <p:tgtEl>
                                          <p:spTgt spid="430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43015">
                                            <p:txEl>
                                              <p:pRg st="0" end="0"/>
                                            </p:txEl>
                                          </p:spTgt>
                                        </p:tgtEl>
                                        <p:attrNameLst>
                                          <p:attrName>style.visibility</p:attrName>
                                        </p:attrNameLst>
                                      </p:cBhvr>
                                      <p:to>
                                        <p:strVal val="hidden"/>
                                      </p:to>
                                    </p:set>
                                  </p:childTnLst>
                                </p:cTn>
                              </p:par>
                            </p:childTnLst>
                          </p:cTn>
                        </p:par>
                        <p:par>
                          <p:cTn id="21" fill="hold" nodeType="afterGroup">
                            <p:stCondLst>
                              <p:cond delay="0"/>
                            </p:stCondLst>
                            <p:childTnLst>
                              <p:par>
                                <p:cTn id="22" presetID="10" presetClass="entr" presetSubtype="0" fill="hold" nodeType="afterEffect">
                                  <p:stCondLst>
                                    <p:cond delay="0"/>
                                  </p:stCondLst>
                                  <p:childTnLst>
                                    <p:set>
                                      <p:cBhvr>
                                        <p:cTn id="23" dur="1" fill="hold">
                                          <p:stCondLst>
                                            <p:cond delay="0"/>
                                          </p:stCondLst>
                                        </p:cTn>
                                        <p:tgtEl>
                                          <p:spTgt spid="44037"/>
                                        </p:tgtEl>
                                        <p:attrNameLst>
                                          <p:attrName>style.visibility</p:attrName>
                                        </p:attrNameLst>
                                      </p:cBhvr>
                                      <p:to>
                                        <p:strVal val="visible"/>
                                      </p:to>
                                    </p:set>
                                    <p:animEffect transition="in" filter="fade">
                                      <p:cBhvr>
                                        <p:cTn id="24" dur="1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015"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5" name="Rectangle 4">
            <a:extLst>
              <a:ext uri="{FF2B5EF4-FFF2-40B4-BE49-F238E27FC236}">
                <a16:creationId xmlns="" xmlns:a16="http://schemas.microsoft.com/office/drawing/2014/main" id="{54F8B5E1-24A5-0795-4FC6-DCB116330C10}"/>
              </a:ext>
            </a:extLst>
          </p:cNvPr>
          <p:cNvSpPr>
            <a:spLocks noChangeArrowheads="1"/>
          </p:cNvSpPr>
          <p:nvPr/>
        </p:nvSpPr>
        <p:spPr bwMode="auto">
          <a:xfrm>
            <a:off x="2627313" y="1341438"/>
            <a:ext cx="3240087" cy="4318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r>
              <a:rPr lang="ru-RU" sz="2000" b="1">
                <a:solidFill>
                  <a:srgbClr val="FFFFFF"/>
                </a:solidFill>
                <a:latin typeface="Arial" charset="0"/>
                <a:cs typeface="Arial" charset="0"/>
              </a:rPr>
              <a:t>Смешанная модель</a:t>
            </a:r>
          </a:p>
        </p:txBody>
      </p:sp>
      <p:pic>
        <p:nvPicPr>
          <p:cNvPr id="45063" name="Picture 7">
            <a:extLst>
              <a:ext uri="{FF2B5EF4-FFF2-40B4-BE49-F238E27FC236}">
                <a16:creationId xmlns="" xmlns:a16="http://schemas.microsoft.com/office/drawing/2014/main" id="{B2DDC593-AAB9-90F1-D7EF-B7DEE33DCD3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1913" y="2205038"/>
            <a:ext cx="6205537" cy="307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4" name="Заголовок 2">
            <a:extLst>
              <a:ext uri="{FF2B5EF4-FFF2-40B4-BE49-F238E27FC236}">
                <a16:creationId xmlns="" xmlns:a16="http://schemas.microsoft.com/office/drawing/2014/main" id="{58F96C51-6498-C9C6-936E-C05650C17E2A}"/>
              </a:ext>
            </a:extLst>
          </p:cNvPr>
          <p:cNvSpPr>
            <a:spLocks/>
          </p:cNvSpPr>
          <p:nvPr/>
        </p:nvSpPr>
        <p:spPr bwMode="auto">
          <a:xfrm>
            <a:off x="323850" y="188913"/>
            <a:ext cx="8362950"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pPr>
            <a:r>
              <a:rPr lang="ru-RU" altLang="ru-RU" sz="4000" b="1">
                <a:solidFill>
                  <a:schemeClr val="tx2"/>
                </a:solidFill>
                <a:latin typeface="Calibri" panose="020F0502020204030204" pitchFamily="34" charset="0"/>
              </a:rPr>
              <a:t>Классификация информационных моделей</a:t>
            </a:r>
          </a:p>
        </p:txBody>
      </p:sp>
      <p:pic>
        <p:nvPicPr>
          <p:cNvPr id="47111" name="Picture 7">
            <a:extLst>
              <a:ext uri="{FF2B5EF4-FFF2-40B4-BE49-F238E27FC236}">
                <a16:creationId xmlns="" xmlns:a16="http://schemas.microsoft.com/office/drawing/2014/main" id="{43B56131-C240-D146-79BC-B644B46CA170}"/>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58888" y="1916113"/>
            <a:ext cx="6769100" cy="4773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4" name="Picture 6">
            <a:extLst>
              <a:ext uri="{FF2B5EF4-FFF2-40B4-BE49-F238E27FC236}">
                <a16:creationId xmlns="" xmlns:a16="http://schemas.microsoft.com/office/drawing/2014/main" id="{25140958-B556-94FC-42EA-653309210C0B}"/>
              </a:ext>
            </a:extLst>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35150" y="2097088"/>
            <a:ext cx="5938838" cy="446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9" name="Picture 7">
            <a:extLst>
              <a:ext uri="{FF2B5EF4-FFF2-40B4-BE49-F238E27FC236}">
                <a16:creationId xmlns="" xmlns:a16="http://schemas.microsoft.com/office/drawing/2014/main" id="{8F938767-EBBB-EEAB-768A-C1653276E31E}"/>
              </a:ext>
            </a:extLst>
          </p:cNvP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87450" y="2060575"/>
            <a:ext cx="6696075" cy="3817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45063"/>
                                        </p:tgtEl>
                                        <p:attrNameLst>
                                          <p:attrName>style.visibility</p:attrName>
                                        </p:attrNameLst>
                                      </p:cBhvr>
                                      <p:to>
                                        <p:strVal val="visible"/>
                                      </p:to>
                                    </p:set>
                                    <p:animEffect transition="in" filter="fade">
                                      <p:cBhvr>
                                        <p:cTn id="11" dur="1000"/>
                                        <p:tgtEl>
                                          <p:spTgt spid="450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xit" presetSubtype="0" fill="hold" nodeType="clickEffect">
                                  <p:stCondLst>
                                    <p:cond delay="0"/>
                                  </p:stCondLst>
                                  <p:childTnLst>
                                    <p:set>
                                      <p:cBhvr>
                                        <p:cTn id="15" dur="1" fill="hold">
                                          <p:stCondLst>
                                            <p:cond delay="0"/>
                                          </p:stCondLst>
                                        </p:cTn>
                                        <p:tgtEl>
                                          <p:spTgt spid="45063"/>
                                        </p:tgtEl>
                                        <p:attrNameLst>
                                          <p:attrName>style.visibility</p:attrName>
                                        </p:attrNameLst>
                                      </p:cBhvr>
                                      <p:to>
                                        <p:strVal val="hidden"/>
                                      </p:to>
                                    </p:set>
                                  </p:childTnLst>
                                </p:cTn>
                              </p:par>
                            </p:childTnLst>
                          </p:cTn>
                        </p:par>
                        <p:par>
                          <p:cTn id="16" fill="hold" nodeType="afterGroup">
                            <p:stCondLst>
                              <p:cond delay="0"/>
                            </p:stCondLst>
                            <p:childTnLst>
                              <p:par>
                                <p:cTn id="17" presetID="10" presetClass="entr" presetSubtype="0" fill="hold" nodeType="afterEffect">
                                  <p:stCondLst>
                                    <p:cond delay="0"/>
                                  </p:stCondLst>
                                  <p:childTnLst>
                                    <p:set>
                                      <p:cBhvr>
                                        <p:cTn id="18" dur="1" fill="hold">
                                          <p:stCondLst>
                                            <p:cond delay="0"/>
                                          </p:stCondLst>
                                        </p:cTn>
                                        <p:tgtEl>
                                          <p:spTgt spid="47111"/>
                                        </p:tgtEl>
                                        <p:attrNameLst>
                                          <p:attrName>style.visibility</p:attrName>
                                        </p:attrNameLst>
                                      </p:cBhvr>
                                      <p:to>
                                        <p:strVal val="visible"/>
                                      </p:to>
                                    </p:set>
                                    <p:animEffect transition="in" filter="fade">
                                      <p:cBhvr>
                                        <p:cTn id="19" dur="1000"/>
                                        <p:tgtEl>
                                          <p:spTgt spid="471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47111"/>
                                        </p:tgtEl>
                                        <p:attrNameLst>
                                          <p:attrName>style.visibility</p:attrName>
                                        </p:attrNameLst>
                                      </p:cBhvr>
                                      <p:to>
                                        <p:strVal val="hidden"/>
                                      </p:to>
                                    </p:set>
                                  </p:childTnLst>
                                </p:cTn>
                              </p:par>
                            </p:childTnLst>
                          </p:cTn>
                        </p:par>
                        <p:par>
                          <p:cTn id="24" fill="hold" nodeType="afterGroup">
                            <p:stCondLst>
                              <p:cond delay="0"/>
                            </p:stCondLst>
                            <p:childTnLst>
                              <p:par>
                                <p:cTn id="25" presetID="10" presetClass="entr" presetSubtype="0" fill="hold" nodeType="afterEffect">
                                  <p:stCondLst>
                                    <p:cond delay="0"/>
                                  </p:stCondLst>
                                  <p:childTnLst>
                                    <p:set>
                                      <p:cBhvr>
                                        <p:cTn id="26" dur="1" fill="hold">
                                          <p:stCondLst>
                                            <p:cond delay="0"/>
                                          </p:stCondLst>
                                        </p:cTn>
                                        <p:tgtEl>
                                          <p:spTgt spid="48134"/>
                                        </p:tgtEl>
                                        <p:attrNameLst>
                                          <p:attrName>style.visibility</p:attrName>
                                        </p:attrNameLst>
                                      </p:cBhvr>
                                      <p:to>
                                        <p:strVal val="visible"/>
                                      </p:to>
                                    </p:set>
                                    <p:animEffect transition="in" filter="fade">
                                      <p:cBhvr>
                                        <p:cTn id="27" dur="1000"/>
                                        <p:tgtEl>
                                          <p:spTgt spid="4813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0"/>
                                          </p:stCondLst>
                                        </p:cTn>
                                        <p:tgtEl>
                                          <p:spTgt spid="48134"/>
                                        </p:tgtEl>
                                        <p:attrNameLst>
                                          <p:attrName>style.visibility</p:attrName>
                                        </p:attrNameLst>
                                      </p:cBhvr>
                                      <p:to>
                                        <p:strVal val="hidden"/>
                                      </p:to>
                                    </p:set>
                                  </p:childTnLst>
                                </p:cTn>
                              </p:par>
                            </p:childTnLst>
                          </p:cTn>
                        </p:par>
                        <p:par>
                          <p:cTn id="32" fill="hold" nodeType="afterGroup">
                            <p:stCondLst>
                              <p:cond delay="0"/>
                            </p:stCondLst>
                            <p:childTnLst>
                              <p:par>
                                <p:cTn id="33" presetID="10" presetClass="entr" presetSubtype="0" fill="hold" nodeType="afterEffect">
                                  <p:stCondLst>
                                    <p:cond delay="0"/>
                                  </p:stCondLst>
                                  <p:childTnLst>
                                    <p:set>
                                      <p:cBhvr>
                                        <p:cTn id="34" dur="1" fill="hold">
                                          <p:stCondLst>
                                            <p:cond delay="0"/>
                                          </p:stCondLst>
                                        </p:cTn>
                                        <p:tgtEl>
                                          <p:spTgt spid="49159"/>
                                        </p:tgtEl>
                                        <p:attrNameLst>
                                          <p:attrName>style.visibility</p:attrName>
                                        </p:attrNameLst>
                                      </p:cBhvr>
                                      <p:to>
                                        <p:strVal val="visible"/>
                                      </p:to>
                                    </p:set>
                                    <p:animEffect transition="in" filter="fade">
                                      <p:cBhvr>
                                        <p:cTn id="35" dur="1000"/>
                                        <p:tgtEl>
                                          <p:spTgt spid="49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1775</TotalTime>
  <Words>846</Words>
  <Application>Microsoft Office PowerPoint</Application>
  <PresentationFormat>Экран (4:3)</PresentationFormat>
  <Paragraphs>127</Paragraphs>
  <Slides>12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4" baseType="lpstr">
      <vt:lpstr>Тема Office</vt:lpstr>
      <vt:lpstr>Формула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ФИРО</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Босова Людмила Леонидовна</dc:creator>
  <cp:lastModifiedBy>Zver</cp:lastModifiedBy>
  <cp:revision>89</cp:revision>
  <dcterms:created xsi:type="dcterms:W3CDTF">2011-09-19T18:11:49Z</dcterms:created>
  <dcterms:modified xsi:type="dcterms:W3CDTF">2025-11-04T11:02:50Z</dcterms:modified>
</cp:coreProperties>
</file>